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58"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1" d="100"/>
          <a:sy n="71" d="100"/>
        </p:scale>
        <p:origin x="198"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itreyi Ganachari" userId="2289c161d2ccb05f" providerId="LiveId" clId="{4DC83ADE-2790-4C9E-BB3B-BD5820A074BE}"/>
    <pc:docChg chg="custSel modSld">
      <pc:chgData name="Maitreyi Ganachari" userId="2289c161d2ccb05f" providerId="LiveId" clId="{4DC83ADE-2790-4C9E-BB3B-BD5820A074BE}" dt="2023-04-22T11:04:30.718" v="13" actId="14100"/>
      <pc:docMkLst>
        <pc:docMk/>
      </pc:docMkLst>
      <pc:sldChg chg="delSp modSp mod">
        <pc:chgData name="Maitreyi Ganachari" userId="2289c161d2ccb05f" providerId="LiveId" clId="{4DC83ADE-2790-4C9E-BB3B-BD5820A074BE}" dt="2023-04-22T11:04:30.718" v="13" actId="14100"/>
        <pc:sldMkLst>
          <pc:docMk/>
          <pc:sldMk cId="4185243022" sldId="261"/>
        </pc:sldMkLst>
        <pc:picChg chg="mod">
          <ac:chgData name="Maitreyi Ganachari" userId="2289c161d2ccb05f" providerId="LiveId" clId="{4DC83ADE-2790-4C9E-BB3B-BD5820A074BE}" dt="2023-04-22T11:04:30.718" v="13" actId="14100"/>
          <ac:picMkLst>
            <pc:docMk/>
            <pc:sldMk cId="4185243022" sldId="261"/>
            <ac:picMk id="5" creationId="{98069F92-825E-9DDA-01DE-4DC85091BAE0}"/>
          </ac:picMkLst>
        </pc:picChg>
        <pc:picChg chg="mod">
          <ac:chgData name="Maitreyi Ganachari" userId="2289c161d2ccb05f" providerId="LiveId" clId="{4DC83ADE-2790-4C9E-BB3B-BD5820A074BE}" dt="2023-04-22T11:04:21.346" v="11" actId="14100"/>
          <ac:picMkLst>
            <pc:docMk/>
            <pc:sldMk cId="4185243022" sldId="261"/>
            <ac:picMk id="10" creationId="{ECB72DFF-FEDA-73CF-A47C-EFFC41AFEB83}"/>
          </ac:picMkLst>
        </pc:picChg>
        <pc:picChg chg="del">
          <ac:chgData name="Maitreyi Ganachari" userId="2289c161d2ccb05f" providerId="LiveId" clId="{4DC83ADE-2790-4C9E-BB3B-BD5820A074BE}" dt="2023-04-22T11:03:37.017" v="0" actId="21"/>
          <ac:picMkLst>
            <pc:docMk/>
            <pc:sldMk cId="4185243022" sldId="261"/>
            <ac:picMk id="12" creationId="{7D170CD9-269A-FF47-CED9-0379330104FD}"/>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en-US"/>
              <a:t>Click to edit Master title style</a:t>
            </a:r>
            <a:endParaRPr lang="en-US" dirty="0"/>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4/27/2023</a:t>
            </a:fld>
            <a:endParaRPr lang="en-US" dirty="0"/>
          </a:p>
        </p:txBody>
      </p:sp>
      <p:sp>
        <p:nvSpPr>
          <p:cNvPr id="5" name="Footer Placeholder 4"/>
          <p:cNvSpPr>
            <a:spLocks noGrp="1"/>
          </p:cNvSpPr>
          <p:nvPr>
            <p:ph type="ftr" sz="quarter" idx="11"/>
          </p:nvPr>
        </p:nvSpPr>
        <p:spPr>
          <a:xfrm>
            <a:off x="1451579" y="329307"/>
            <a:ext cx="5626774" cy="309201"/>
          </a:xfrm>
        </p:spPr>
        <p:txBody>
          <a:bodyPr/>
          <a:lstStyle/>
          <a:p>
            <a:endParaRPr lang="en-US" dirty="0"/>
          </a:p>
        </p:txBody>
      </p:sp>
      <p:sp>
        <p:nvSpPr>
          <p:cNvPr id="6" name="Slide Number Placeholder 5"/>
          <p:cNvSpPr>
            <a:spLocks noGrp="1"/>
          </p:cNvSpPr>
          <p:nvPr>
            <p:ph type="sldNum" sz="quarter" idx="12"/>
          </p:nvPr>
        </p:nvSpPr>
        <p:spPr>
          <a:xfrm>
            <a:off x="476834" y="798973"/>
            <a:ext cx="811019" cy="503578"/>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en-US"/>
              <a:t>Click to edit Master title style</a:t>
            </a:r>
            <a:endParaRPr lang="en-US" dirty="0"/>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488654"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54140" y="2017343"/>
            <a:ext cx="4488654"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488794"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6025" y="2821491"/>
            <a:ext cx="4488794"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3032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en-US"/>
              <a:t>Click icon to add picture</a:t>
            </a:r>
            <a:endParaRPr lang="en-US" dirty="0"/>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4/27/2023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4/27/2023</a:t>
            </a:fld>
            <a:endParaRPr lang="en-US" dirty="0"/>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3B3AA-6E50-B2F7-5CD1-CA61A71B4C96}"/>
              </a:ext>
            </a:extLst>
          </p:cNvPr>
          <p:cNvSpPr>
            <a:spLocks noGrp="1"/>
          </p:cNvSpPr>
          <p:nvPr>
            <p:ph type="ctrTitle"/>
          </p:nvPr>
        </p:nvSpPr>
        <p:spPr>
          <a:xfrm>
            <a:off x="-335280" y="-1178707"/>
            <a:ext cx="8361680" cy="3982867"/>
          </a:xfrm>
        </p:spPr>
        <p:txBody>
          <a:bodyPr>
            <a:normAutofit/>
          </a:bodyPr>
          <a:lstStyle/>
          <a:p>
            <a:r>
              <a:rPr lang="en-US" dirty="0">
                <a:latin typeface="Arial" panose="020B0604020202020204" pitchFamily="34" charset="0"/>
                <a:cs typeface="Arial" panose="020B0604020202020204" pitchFamily="34" charset="0"/>
              </a:rPr>
              <a:t>Bankruptcy prediction</a:t>
            </a:r>
          </a:p>
        </p:txBody>
      </p:sp>
      <p:sp>
        <p:nvSpPr>
          <p:cNvPr id="3" name="Subtitle 2">
            <a:extLst>
              <a:ext uri="{FF2B5EF4-FFF2-40B4-BE49-F238E27FC236}">
                <a16:creationId xmlns:a16="http://schemas.microsoft.com/office/drawing/2014/main" id="{1FC50547-39BE-091C-60B2-2431D1F067CD}"/>
              </a:ext>
            </a:extLst>
          </p:cNvPr>
          <p:cNvSpPr>
            <a:spLocks noGrp="1"/>
          </p:cNvSpPr>
          <p:nvPr>
            <p:ph type="subTitle" idx="1"/>
          </p:nvPr>
        </p:nvSpPr>
        <p:spPr>
          <a:xfrm>
            <a:off x="2552199" y="6151880"/>
            <a:ext cx="12228561" cy="786993"/>
          </a:xfrm>
        </p:spPr>
        <p:txBody>
          <a:bodyPr>
            <a:normAutofit fontScale="85000" lnSpcReduction="20000"/>
          </a:bodyPr>
          <a:lstStyle/>
          <a:p>
            <a:r>
              <a:rPr lang="en-US" dirty="0"/>
              <a:t>                                                                                 By </a:t>
            </a:r>
          </a:p>
          <a:p>
            <a:r>
              <a:rPr lang="en-US" dirty="0"/>
              <a:t>                                                                                   </a:t>
            </a:r>
            <a:r>
              <a:rPr lang="en-US" dirty="0" smtClean="0"/>
              <a:t>student name </a:t>
            </a:r>
            <a:endParaRPr lang="en-US" dirty="0"/>
          </a:p>
        </p:txBody>
      </p:sp>
      <p:pic>
        <p:nvPicPr>
          <p:cNvPr id="7" name="Picture 6">
            <a:extLst>
              <a:ext uri="{FF2B5EF4-FFF2-40B4-BE49-F238E27FC236}">
                <a16:creationId xmlns:a16="http://schemas.microsoft.com/office/drawing/2014/main" id="{A634EC1B-F81E-FB06-058A-6C5ECE636DB5}"/>
              </a:ext>
            </a:extLst>
          </p:cNvPr>
          <p:cNvPicPr>
            <a:picLocks noChangeAspect="1"/>
          </p:cNvPicPr>
          <p:nvPr/>
        </p:nvPicPr>
        <p:blipFill rotWithShape="1">
          <a:blip r:embed="rId2"/>
          <a:srcRect l="37916" t="26889" r="13418" b="35184"/>
          <a:stretch/>
        </p:blipFill>
        <p:spPr>
          <a:xfrm>
            <a:off x="4880628" y="2987040"/>
            <a:ext cx="6173452" cy="2829560"/>
          </a:xfrm>
          <a:prstGeom prst="rect">
            <a:avLst/>
          </a:prstGeom>
        </p:spPr>
      </p:pic>
    </p:spTree>
    <p:extLst>
      <p:ext uri="{BB962C8B-B14F-4D97-AF65-F5344CB8AC3E}">
        <p14:creationId xmlns:p14="http://schemas.microsoft.com/office/powerpoint/2010/main" val="30015680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AD3F0D-8C63-AB13-FB1D-9ADB6058D577}"/>
              </a:ext>
            </a:extLst>
          </p:cNvPr>
          <p:cNvSpPr txBox="1"/>
          <p:nvPr/>
        </p:nvSpPr>
        <p:spPr>
          <a:xfrm>
            <a:off x="172720" y="132080"/>
            <a:ext cx="5537200" cy="477520"/>
          </a:xfrm>
          <a:prstGeom prst="rect">
            <a:avLst/>
          </a:prstGeom>
          <a:noFill/>
        </p:spPr>
        <p:txBody>
          <a:bodyPr wrap="square" rtlCol="0">
            <a:spAutoFit/>
          </a:bodyPr>
          <a:lstStyle/>
          <a:p>
            <a:r>
              <a:rPr lang="en-US" sz="2400" dirty="0">
                <a:solidFill>
                  <a:schemeClr val="accent1"/>
                </a:solidFill>
                <a:latin typeface="Calibri" panose="020F0502020204030204" pitchFamily="34" charset="0"/>
                <a:cs typeface="Calibri" panose="020F0502020204030204" pitchFamily="34" charset="0"/>
              </a:rPr>
              <a:t>Extreme gradient boost classifier (</a:t>
            </a:r>
            <a:r>
              <a:rPr lang="en-US" sz="2400" dirty="0" err="1">
                <a:solidFill>
                  <a:schemeClr val="accent1"/>
                </a:solidFill>
                <a:latin typeface="Calibri" panose="020F0502020204030204" pitchFamily="34" charset="0"/>
                <a:cs typeface="Calibri" panose="020F0502020204030204" pitchFamily="34" charset="0"/>
              </a:rPr>
              <a:t>Xgboost</a:t>
            </a:r>
            <a:r>
              <a:rPr lang="en-US" sz="2400" dirty="0">
                <a:solidFill>
                  <a:schemeClr val="accent1"/>
                </a:solidFill>
                <a:latin typeface="Calibri" panose="020F0502020204030204" pitchFamily="34" charset="0"/>
                <a:cs typeface="Calibri" panose="020F0502020204030204" pitchFamily="34" charset="0"/>
              </a:rPr>
              <a:t>) </a:t>
            </a:r>
          </a:p>
        </p:txBody>
      </p:sp>
      <p:pic>
        <p:nvPicPr>
          <p:cNvPr id="4" name="Picture 3">
            <a:extLst>
              <a:ext uri="{FF2B5EF4-FFF2-40B4-BE49-F238E27FC236}">
                <a16:creationId xmlns:a16="http://schemas.microsoft.com/office/drawing/2014/main" id="{AC5DD60B-55C2-1D29-85A5-7831FB64E1AB}"/>
              </a:ext>
            </a:extLst>
          </p:cNvPr>
          <p:cNvPicPr>
            <a:picLocks noChangeAspect="1"/>
          </p:cNvPicPr>
          <p:nvPr/>
        </p:nvPicPr>
        <p:blipFill rotWithShape="1">
          <a:blip r:embed="rId2"/>
          <a:srcRect l="12000" t="47852" r="53250" b="30074"/>
          <a:stretch/>
        </p:blipFill>
        <p:spPr>
          <a:xfrm>
            <a:off x="0" y="741680"/>
            <a:ext cx="5831839" cy="1971040"/>
          </a:xfrm>
          <a:prstGeom prst="rect">
            <a:avLst/>
          </a:prstGeom>
        </p:spPr>
      </p:pic>
      <p:pic>
        <p:nvPicPr>
          <p:cNvPr id="8" name="Picture 7">
            <a:extLst>
              <a:ext uri="{FF2B5EF4-FFF2-40B4-BE49-F238E27FC236}">
                <a16:creationId xmlns:a16="http://schemas.microsoft.com/office/drawing/2014/main" id="{7342CBFA-9BB1-F16F-199C-E603B8184552}"/>
              </a:ext>
            </a:extLst>
          </p:cNvPr>
          <p:cNvPicPr>
            <a:picLocks noChangeAspect="1"/>
          </p:cNvPicPr>
          <p:nvPr/>
        </p:nvPicPr>
        <p:blipFill rotWithShape="1">
          <a:blip r:embed="rId3"/>
          <a:srcRect l="11916" t="34963" r="54584" b="10815"/>
          <a:stretch/>
        </p:blipFill>
        <p:spPr>
          <a:xfrm>
            <a:off x="3189500" y="3251200"/>
            <a:ext cx="2794739" cy="2544464"/>
          </a:xfrm>
          <a:prstGeom prst="rect">
            <a:avLst/>
          </a:prstGeom>
        </p:spPr>
      </p:pic>
      <p:pic>
        <p:nvPicPr>
          <p:cNvPr id="10" name="Picture 9">
            <a:extLst>
              <a:ext uri="{FF2B5EF4-FFF2-40B4-BE49-F238E27FC236}">
                <a16:creationId xmlns:a16="http://schemas.microsoft.com/office/drawing/2014/main" id="{B02A83E4-F2AD-4CC5-56BE-81A5BA6273AC}"/>
              </a:ext>
            </a:extLst>
          </p:cNvPr>
          <p:cNvPicPr>
            <a:picLocks noChangeAspect="1"/>
          </p:cNvPicPr>
          <p:nvPr/>
        </p:nvPicPr>
        <p:blipFill rotWithShape="1">
          <a:blip r:embed="rId4"/>
          <a:srcRect l="12500" t="31852" r="46083" b="8148"/>
          <a:stretch/>
        </p:blipFill>
        <p:spPr>
          <a:xfrm>
            <a:off x="76815" y="3251200"/>
            <a:ext cx="2930546" cy="2544465"/>
          </a:xfrm>
          <a:prstGeom prst="rect">
            <a:avLst/>
          </a:prstGeom>
        </p:spPr>
      </p:pic>
      <p:sp>
        <p:nvSpPr>
          <p:cNvPr id="11" name="TextBox 10">
            <a:extLst>
              <a:ext uri="{FF2B5EF4-FFF2-40B4-BE49-F238E27FC236}">
                <a16:creationId xmlns:a16="http://schemas.microsoft.com/office/drawing/2014/main" id="{3592B2F5-E85A-33E8-2380-44E16FE1C113}"/>
              </a:ext>
            </a:extLst>
          </p:cNvPr>
          <p:cNvSpPr txBox="1"/>
          <p:nvPr/>
        </p:nvSpPr>
        <p:spPr>
          <a:xfrm>
            <a:off x="7000240" y="88593"/>
            <a:ext cx="4643120" cy="584775"/>
          </a:xfrm>
          <a:prstGeom prst="rect">
            <a:avLst/>
          </a:prstGeom>
          <a:noFill/>
        </p:spPr>
        <p:txBody>
          <a:bodyPr wrap="square" rtlCol="0">
            <a:spAutoFit/>
          </a:bodyPr>
          <a:lstStyle/>
          <a:p>
            <a:r>
              <a:rPr lang="en-US" sz="2400" dirty="0">
                <a:solidFill>
                  <a:schemeClr val="accent1"/>
                </a:solidFill>
                <a:latin typeface="Calibri" panose="020F0502020204030204" pitchFamily="34" charset="0"/>
                <a:cs typeface="Calibri" panose="020F0502020204030204" pitchFamily="34" charset="0"/>
              </a:rPr>
              <a:t>Adaptive</a:t>
            </a:r>
            <a:r>
              <a:rPr lang="en-US" sz="3200" dirty="0">
                <a:solidFill>
                  <a:schemeClr val="accent1"/>
                </a:solidFill>
                <a:latin typeface="Calibri" panose="020F0502020204030204" pitchFamily="34" charset="0"/>
                <a:cs typeface="Calibri" panose="020F0502020204030204" pitchFamily="34" charset="0"/>
              </a:rPr>
              <a:t> </a:t>
            </a:r>
            <a:r>
              <a:rPr lang="en-US" sz="2400" dirty="0">
                <a:solidFill>
                  <a:schemeClr val="accent1"/>
                </a:solidFill>
                <a:latin typeface="Calibri" panose="020F0502020204030204" pitchFamily="34" charset="0"/>
                <a:cs typeface="Calibri" panose="020F0502020204030204" pitchFamily="34" charset="0"/>
              </a:rPr>
              <a:t>Boosting (AdaBoost)</a:t>
            </a:r>
          </a:p>
        </p:txBody>
      </p:sp>
      <p:pic>
        <p:nvPicPr>
          <p:cNvPr id="13" name="Picture 12">
            <a:extLst>
              <a:ext uri="{FF2B5EF4-FFF2-40B4-BE49-F238E27FC236}">
                <a16:creationId xmlns:a16="http://schemas.microsoft.com/office/drawing/2014/main" id="{F95FF548-AAFE-31C2-D003-685208AEF591}"/>
              </a:ext>
            </a:extLst>
          </p:cNvPr>
          <p:cNvPicPr>
            <a:picLocks noChangeAspect="1"/>
          </p:cNvPicPr>
          <p:nvPr/>
        </p:nvPicPr>
        <p:blipFill rotWithShape="1">
          <a:blip r:embed="rId5"/>
          <a:srcRect l="12083" t="67111" r="53167" b="10815"/>
          <a:stretch/>
        </p:blipFill>
        <p:spPr>
          <a:xfrm>
            <a:off x="6522720" y="741680"/>
            <a:ext cx="5669280" cy="1971040"/>
          </a:xfrm>
          <a:prstGeom prst="rect">
            <a:avLst/>
          </a:prstGeom>
        </p:spPr>
      </p:pic>
      <p:pic>
        <p:nvPicPr>
          <p:cNvPr id="15" name="Picture 14">
            <a:extLst>
              <a:ext uri="{FF2B5EF4-FFF2-40B4-BE49-F238E27FC236}">
                <a16:creationId xmlns:a16="http://schemas.microsoft.com/office/drawing/2014/main" id="{F052E40A-965A-374E-D5F1-A5D512E57BA0}"/>
              </a:ext>
            </a:extLst>
          </p:cNvPr>
          <p:cNvPicPr>
            <a:picLocks noChangeAspect="1"/>
          </p:cNvPicPr>
          <p:nvPr/>
        </p:nvPicPr>
        <p:blipFill rotWithShape="1">
          <a:blip r:embed="rId6"/>
          <a:srcRect l="12750" t="31111" r="45833" b="7259"/>
          <a:stretch/>
        </p:blipFill>
        <p:spPr>
          <a:xfrm>
            <a:off x="6360163" y="3251201"/>
            <a:ext cx="3039901" cy="2544464"/>
          </a:xfrm>
          <a:prstGeom prst="rect">
            <a:avLst/>
          </a:prstGeom>
        </p:spPr>
      </p:pic>
      <p:pic>
        <p:nvPicPr>
          <p:cNvPr id="17" name="Picture 16">
            <a:extLst>
              <a:ext uri="{FF2B5EF4-FFF2-40B4-BE49-F238E27FC236}">
                <a16:creationId xmlns:a16="http://schemas.microsoft.com/office/drawing/2014/main" id="{802F20C9-1B2F-2665-5B81-4532BD4D034E}"/>
              </a:ext>
            </a:extLst>
          </p:cNvPr>
          <p:cNvPicPr>
            <a:picLocks noChangeAspect="1"/>
          </p:cNvPicPr>
          <p:nvPr/>
        </p:nvPicPr>
        <p:blipFill rotWithShape="1">
          <a:blip r:embed="rId7"/>
          <a:srcRect l="12333" t="36000" r="54583" b="8592"/>
          <a:stretch/>
        </p:blipFill>
        <p:spPr>
          <a:xfrm>
            <a:off x="9491058" y="3251200"/>
            <a:ext cx="2700942" cy="2544464"/>
          </a:xfrm>
          <a:prstGeom prst="rect">
            <a:avLst/>
          </a:prstGeom>
        </p:spPr>
      </p:pic>
    </p:spTree>
    <p:extLst>
      <p:ext uri="{BB962C8B-B14F-4D97-AF65-F5344CB8AC3E}">
        <p14:creationId xmlns:p14="http://schemas.microsoft.com/office/powerpoint/2010/main" val="766901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CB88E-19AA-5CE6-6E75-A2733A193528}"/>
              </a:ext>
            </a:extLst>
          </p:cNvPr>
          <p:cNvSpPr>
            <a:spLocks noGrp="1"/>
          </p:cNvSpPr>
          <p:nvPr>
            <p:ph type="title"/>
          </p:nvPr>
        </p:nvSpPr>
        <p:spPr>
          <a:xfrm>
            <a:off x="-1310641" y="172720"/>
            <a:ext cx="6902217" cy="617727"/>
          </a:xfrm>
        </p:spPr>
        <p:txBody>
          <a:bodyPr/>
          <a:lstStyle/>
          <a:p>
            <a:r>
              <a:rPr lang="en-US" dirty="0"/>
              <a:t>conclusions</a:t>
            </a:r>
          </a:p>
        </p:txBody>
      </p:sp>
      <p:sp>
        <p:nvSpPr>
          <p:cNvPr id="3" name="Text Placeholder 2">
            <a:extLst>
              <a:ext uri="{FF2B5EF4-FFF2-40B4-BE49-F238E27FC236}">
                <a16:creationId xmlns:a16="http://schemas.microsoft.com/office/drawing/2014/main" id="{0A8E15B3-0269-7D92-C91F-889C529601AC}"/>
              </a:ext>
            </a:extLst>
          </p:cNvPr>
          <p:cNvSpPr>
            <a:spLocks noGrp="1"/>
          </p:cNvSpPr>
          <p:nvPr>
            <p:ph type="body" idx="1"/>
          </p:nvPr>
        </p:nvSpPr>
        <p:spPr>
          <a:xfrm>
            <a:off x="402822" y="1174977"/>
            <a:ext cx="11159258" cy="3935503"/>
          </a:xfrm>
        </p:spPr>
        <p:txBody>
          <a:bodyPr>
            <a:normAutofit/>
          </a:bodyPr>
          <a:lstStyle/>
          <a:p>
            <a:pPr marL="285750" indent="-285750" algn="just">
              <a:buFont typeface="Arial" panose="020B0604020202020204" pitchFamily="34" charset="0"/>
              <a:buChar char="•"/>
            </a:pPr>
            <a:r>
              <a:rPr lang="en-US" sz="2000" b="0" i="0" dirty="0">
                <a:effectLst/>
                <a:latin typeface="Calibri" panose="020F0502020204030204" pitchFamily="34" charset="0"/>
                <a:cs typeface="Calibri" panose="020F0502020204030204" pitchFamily="34" charset="0"/>
              </a:rPr>
              <a:t>As we can see, </a:t>
            </a:r>
            <a:r>
              <a:rPr lang="en-US" sz="2000" b="0" i="0" dirty="0" err="1">
                <a:effectLst/>
                <a:latin typeface="Calibri" panose="020F0502020204030204" pitchFamily="34" charset="0"/>
                <a:cs typeface="Calibri" panose="020F0502020204030204" pitchFamily="34" charset="0"/>
              </a:rPr>
              <a:t>XGboost</a:t>
            </a:r>
            <a:r>
              <a:rPr lang="en-US" sz="2000" b="0" i="0" dirty="0">
                <a:effectLst/>
                <a:latin typeface="Calibri" panose="020F0502020204030204" pitchFamily="34" charset="0"/>
                <a:cs typeface="Calibri" panose="020F0502020204030204" pitchFamily="34" charset="0"/>
              </a:rPr>
              <a:t> and Random forest are performing really well on the datasets. But we got best results in </a:t>
            </a:r>
            <a:r>
              <a:rPr lang="en-US" sz="2000" b="0" i="0" dirty="0" err="1">
                <a:effectLst/>
                <a:latin typeface="Calibri" panose="020F0502020204030204" pitchFamily="34" charset="0"/>
                <a:cs typeface="Calibri" panose="020F0502020204030204" pitchFamily="34" charset="0"/>
              </a:rPr>
              <a:t>Adaboost</a:t>
            </a:r>
            <a:r>
              <a:rPr lang="en-US" sz="2000" b="0" i="0" dirty="0">
                <a:effectLst/>
                <a:latin typeface="Calibri" panose="020F0502020204030204" pitchFamily="34" charset="0"/>
                <a:cs typeface="Calibri" panose="020F0502020204030204" pitchFamily="34" charset="0"/>
              </a:rPr>
              <a:t> algorithm</a:t>
            </a:r>
          </a:p>
          <a:p>
            <a:pPr marL="285750" indent="-285750" algn="just">
              <a:buFont typeface="Arial" panose="020B0604020202020204" pitchFamily="34" charset="0"/>
              <a:buChar char="•"/>
            </a:pPr>
            <a:r>
              <a:rPr lang="en-US" sz="2000" dirty="0" err="1">
                <a:latin typeface="Calibri" panose="020F0502020204030204" pitchFamily="34" charset="0"/>
                <a:cs typeface="Calibri" panose="020F0502020204030204" pitchFamily="34" charset="0"/>
              </a:rPr>
              <a:t>Adaboost</a:t>
            </a:r>
            <a:r>
              <a:rPr lang="en-US" sz="2000" b="0" i="0" dirty="0">
                <a:effectLst/>
                <a:latin typeface="Calibri" panose="020F0502020204030204" pitchFamily="34" charset="0"/>
                <a:cs typeface="Calibri" panose="020F0502020204030204" pitchFamily="34" charset="0"/>
              </a:rPr>
              <a:t> achieved ROC AUC of 0.82</a:t>
            </a:r>
          </a:p>
          <a:p>
            <a:pPr marL="285750" indent="-285750" algn="just">
              <a:buFont typeface="Arial" panose="020B0604020202020204" pitchFamily="34" charset="0"/>
              <a:buChar char="•"/>
            </a:pPr>
            <a:r>
              <a:rPr lang="en-US" sz="2000" b="0" i="0" dirty="0">
                <a:effectLst/>
                <a:latin typeface="Calibri" panose="020F0502020204030204" pitchFamily="34" charset="0"/>
                <a:cs typeface="Calibri" panose="020F0502020204030204" pitchFamily="34" charset="0"/>
              </a:rPr>
              <a:t>There were only 51 cases of bankruptcy in test case and 38 were correctly classified. This is good performance. But the precision is poor mainly because of negative class examples. But in such a problem statement AUC and Recall matters more</a:t>
            </a:r>
          </a:p>
          <a:p>
            <a:pPr marL="285750" indent="-28575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Got the best Recall results for minority class prediction by tuning the hyperparameters like </a:t>
            </a:r>
            <a:r>
              <a:rPr lang="en-US" sz="2000" dirty="0" err="1">
                <a:latin typeface="Calibri" panose="020F0502020204030204" pitchFamily="34" charset="0"/>
                <a:cs typeface="Calibri" panose="020F0502020204030204" pitchFamily="34" charset="0"/>
              </a:rPr>
              <a:t>base_estimator</a:t>
            </a:r>
            <a:r>
              <a:rPr lang="en-US" sz="2000" dirty="0">
                <a:latin typeface="Calibri" panose="020F0502020204030204" pitchFamily="34" charset="0"/>
                <a:cs typeface="Calibri" panose="020F0502020204030204" pitchFamily="34" charset="0"/>
              </a:rPr>
              <a:t>, algorithm, </a:t>
            </a:r>
            <a:r>
              <a:rPr lang="en-US" sz="2000" dirty="0" err="1">
                <a:latin typeface="Calibri" panose="020F0502020204030204" pitchFamily="34" charset="0"/>
                <a:cs typeface="Calibri" panose="020F0502020204030204" pitchFamily="34" charset="0"/>
              </a:rPr>
              <a:t>n_estimators</a:t>
            </a:r>
            <a:r>
              <a:rPr lang="en-US" sz="2000" dirty="0">
                <a:latin typeface="Calibri" panose="020F0502020204030204" pitchFamily="34" charset="0"/>
                <a:cs typeface="Calibri" panose="020F0502020204030204" pitchFamily="34" charset="0"/>
              </a:rPr>
              <a:t> and </a:t>
            </a:r>
            <a:r>
              <a:rPr lang="en-US" sz="2000" dirty="0" err="1">
                <a:latin typeface="Calibri" panose="020F0502020204030204" pitchFamily="34" charset="0"/>
                <a:cs typeface="Calibri" panose="020F0502020204030204" pitchFamily="34" charset="0"/>
              </a:rPr>
              <a:t>learning_rate</a:t>
            </a:r>
            <a:r>
              <a:rPr lang="en-US" sz="2000" dirty="0">
                <a:latin typeface="Calibri" panose="020F0502020204030204" pitchFamily="34" charset="0"/>
                <a:cs typeface="Calibri" panose="020F0502020204030204" pitchFamily="34" charset="0"/>
              </a:rPr>
              <a:t> in </a:t>
            </a:r>
            <a:r>
              <a:rPr lang="en-US" sz="2000" dirty="0" err="1">
                <a:latin typeface="Calibri" panose="020F0502020204030204" pitchFamily="34" charset="0"/>
                <a:cs typeface="Calibri" panose="020F0502020204030204" pitchFamily="34" charset="0"/>
              </a:rPr>
              <a:t>adaboost</a:t>
            </a:r>
            <a:r>
              <a:rPr lang="en-US" sz="2000" dirty="0">
                <a:latin typeface="Calibri" panose="020F0502020204030204" pitchFamily="34" charset="0"/>
                <a:cs typeface="Calibri" panose="020F0502020204030204" pitchFamily="34" charset="0"/>
              </a:rPr>
              <a:t> classifier.</a:t>
            </a:r>
            <a:endParaRPr lang="en-US" sz="2000" b="0" i="0" dirty="0">
              <a:effectLst/>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471854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06CC7-C034-9EAF-8936-D83B020C85AC}"/>
              </a:ext>
            </a:extLst>
          </p:cNvPr>
          <p:cNvSpPr>
            <a:spLocks noGrp="1"/>
          </p:cNvSpPr>
          <p:nvPr>
            <p:ph type="title"/>
          </p:nvPr>
        </p:nvSpPr>
        <p:spPr/>
        <p:txBody>
          <a:bodyPr>
            <a:normAutofit/>
          </a:bodyPr>
          <a:lstStyle/>
          <a:p>
            <a:r>
              <a:rPr lang="en-US" sz="6000" dirty="0"/>
              <a:t>THANK YOU</a:t>
            </a:r>
          </a:p>
        </p:txBody>
      </p:sp>
      <p:sp>
        <p:nvSpPr>
          <p:cNvPr id="3" name="Text Placeholder 2">
            <a:extLst>
              <a:ext uri="{FF2B5EF4-FFF2-40B4-BE49-F238E27FC236}">
                <a16:creationId xmlns:a16="http://schemas.microsoft.com/office/drawing/2014/main" id="{7D07144E-A2F9-65A2-57EF-AEF60D93BE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2075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24138-8A49-CD21-8629-DD6357597085}"/>
              </a:ext>
            </a:extLst>
          </p:cNvPr>
          <p:cNvSpPr>
            <a:spLocks noGrp="1"/>
          </p:cNvSpPr>
          <p:nvPr>
            <p:ph type="title"/>
          </p:nvPr>
        </p:nvSpPr>
        <p:spPr/>
        <p:txBody>
          <a:bodyPr>
            <a:normAutofit/>
          </a:bodyPr>
          <a:lstStyle/>
          <a:p>
            <a:r>
              <a:rPr lang="en-US" sz="4800" dirty="0">
                <a:latin typeface="Calibri" panose="020F0502020204030204" pitchFamily="34" charset="0"/>
                <a:cs typeface="Calibri" panose="020F0502020204030204" pitchFamily="34" charset="0"/>
              </a:rPr>
              <a:t>Problem explanation</a:t>
            </a:r>
          </a:p>
        </p:txBody>
      </p:sp>
      <p:sp>
        <p:nvSpPr>
          <p:cNvPr id="3" name="Content Placeholder 2">
            <a:extLst>
              <a:ext uri="{FF2B5EF4-FFF2-40B4-BE49-F238E27FC236}">
                <a16:creationId xmlns:a16="http://schemas.microsoft.com/office/drawing/2014/main" id="{C356CB5D-C164-6972-1E04-05B291E1B572}"/>
              </a:ext>
            </a:extLst>
          </p:cNvPr>
          <p:cNvSpPr>
            <a:spLocks noGrp="1"/>
          </p:cNvSpPr>
          <p:nvPr>
            <p:ph idx="1"/>
          </p:nvPr>
        </p:nvSpPr>
        <p:spPr>
          <a:xfrm>
            <a:off x="1661855" y="2026243"/>
            <a:ext cx="9080939" cy="3450613"/>
          </a:xfrm>
        </p:spPr>
        <p:txBody>
          <a:bodyPr>
            <a:normAutofit/>
          </a:bodyPr>
          <a:lstStyle/>
          <a:p>
            <a:pPr marL="0" indent="0" algn="just">
              <a:buNone/>
            </a:pPr>
            <a:r>
              <a:rPr lang="en-US" sz="2400" dirty="0">
                <a:latin typeface="Calibri" panose="020F0502020204030204" pitchFamily="34" charset="0"/>
                <a:cs typeface="Calibri" panose="020F0502020204030204" pitchFamily="34" charset="0"/>
              </a:rPr>
              <a:t>B</a:t>
            </a:r>
            <a:r>
              <a:rPr lang="en-US" sz="2400" b="0" i="0" dirty="0">
                <a:effectLst/>
                <a:latin typeface="Calibri" panose="020F0502020204030204" pitchFamily="34" charset="0"/>
                <a:cs typeface="Calibri" panose="020F0502020204030204" pitchFamily="34" charset="0"/>
              </a:rPr>
              <a:t>ankruptcy due to business failure can negatively affect the company as well as their reputation, it is essential to understand and predict whether a company is showing some indications of getting bankrupt or not. The idea is to analyze those indications in the company by taking into considerations of different KPI’s of the company. These characteristics often lead to bankruptcy of the company if not alerted at the right time. </a:t>
            </a:r>
            <a:endParaRPr lang="en-US" sz="2400" dirty="0">
              <a:latin typeface="Calibri" panose="020F0502020204030204" pitchFamily="34" charset="0"/>
              <a:cs typeface="Calibri" panose="020F0502020204030204" pitchFamily="34" charset="0"/>
            </a:endParaRPr>
          </a:p>
          <a:p>
            <a:pPr marL="0" indent="0">
              <a:buNone/>
            </a:pP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80335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04691-393B-1710-AE00-557F2CF92E7C}"/>
              </a:ext>
            </a:extLst>
          </p:cNvPr>
          <p:cNvSpPr>
            <a:spLocks noGrp="1"/>
          </p:cNvSpPr>
          <p:nvPr>
            <p:ph type="title"/>
          </p:nvPr>
        </p:nvSpPr>
        <p:spPr>
          <a:xfrm>
            <a:off x="1734207" y="-264160"/>
            <a:ext cx="8388730" cy="1777649"/>
          </a:xfrm>
        </p:spPr>
        <p:txBody>
          <a:bodyPr>
            <a:normAutofit/>
          </a:bodyPr>
          <a:lstStyle/>
          <a:p>
            <a:r>
              <a:rPr lang="en-US" sz="4800" dirty="0">
                <a:latin typeface="Calibri" panose="020F0502020204030204" pitchFamily="34" charset="0"/>
                <a:cs typeface="Calibri" panose="020F0502020204030204" pitchFamily="34" charset="0"/>
              </a:rPr>
              <a:t>Goal of the project</a:t>
            </a:r>
          </a:p>
        </p:txBody>
      </p:sp>
      <p:sp>
        <p:nvSpPr>
          <p:cNvPr id="3" name="Text Placeholder 2">
            <a:extLst>
              <a:ext uri="{FF2B5EF4-FFF2-40B4-BE49-F238E27FC236}">
                <a16:creationId xmlns:a16="http://schemas.microsoft.com/office/drawing/2014/main" id="{7817AC29-6A30-8DEB-48A4-4B44725D7D5B}"/>
              </a:ext>
            </a:extLst>
          </p:cNvPr>
          <p:cNvSpPr>
            <a:spLocks noGrp="1"/>
          </p:cNvSpPr>
          <p:nvPr>
            <p:ph type="body" idx="1"/>
          </p:nvPr>
        </p:nvSpPr>
        <p:spPr>
          <a:xfrm>
            <a:off x="304800" y="1975945"/>
            <a:ext cx="11653519" cy="3835576"/>
          </a:xfrm>
        </p:spPr>
        <p:txBody>
          <a:bodyPr>
            <a:normAutofit/>
          </a:bodyPr>
          <a:lstStyle/>
          <a:p>
            <a:pPr algn="just"/>
            <a:r>
              <a:rPr lang="en-US" sz="2800" dirty="0">
                <a:latin typeface="Calibri" panose="020F0502020204030204" pitchFamily="34" charset="0"/>
                <a:cs typeface="Calibri" panose="020F0502020204030204" pitchFamily="34" charset="0"/>
              </a:rPr>
              <a:t>T</a:t>
            </a:r>
            <a:r>
              <a:rPr lang="en-US" sz="2800" b="0" i="0" dirty="0">
                <a:effectLst/>
                <a:latin typeface="Calibri" panose="020F0502020204030204" pitchFamily="34" charset="0"/>
                <a:cs typeface="Calibri" panose="020F0502020204030204" pitchFamily="34" charset="0"/>
              </a:rPr>
              <a:t>o develop a prediction model which will predict whether a company can go bankrupt or not using various machine learning algorithms based historica</a:t>
            </a:r>
            <a:r>
              <a:rPr lang="en-US" sz="2800" dirty="0">
                <a:latin typeface="Calibri" panose="020F0502020204030204" pitchFamily="34" charset="0"/>
                <a:cs typeface="Calibri" panose="020F0502020204030204" pitchFamily="34" charset="0"/>
              </a:rPr>
              <a:t>l data</a:t>
            </a:r>
            <a:r>
              <a:rPr lang="en-US" sz="2800" b="0" i="0" dirty="0">
                <a:effectLst/>
                <a:latin typeface="Calibri" panose="020F0502020204030204" pitchFamily="34" charset="0"/>
                <a:cs typeface="Calibri" panose="020F0502020204030204" pitchFamily="34" charset="0"/>
              </a:rPr>
              <a:t>. This will help the company to take appropriate decisions.</a:t>
            </a:r>
            <a:r>
              <a:rPr lang="en-US" sz="2800" dirty="0">
                <a:latin typeface="Calibri" panose="020F0502020204030204" pitchFamily="34" charset="0"/>
                <a:cs typeface="Calibri" panose="020F0502020204030204" pitchFamily="34" charset="0"/>
              </a:rPr>
              <a:t> </a:t>
            </a:r>
            <a:endParaRPr lang="en-US" sz="2800" b="0" i="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378969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24138-8A49-CD21-8629-DD6357597085}"/>
              </a:ext>
            </a:extLst>
          </p:cNvPr>
          <p:cNvSpPr>
            <a:spLocks noGrp="1"/>
          </p:cNvSpPr>
          <p:nvPr>
            <p:ph type="title"/>
          </p:nvPr>
        </p:nvSpPr>
        <p:spPr>
          <a:xfrm>
            <a:off x="-1133965" y="0"/>
            <a:ext cx="9291215" cy="1054968"/>
          </a:xfrm>
        </p:spPr>
        <p:txBody>
          <a:bodyPr>
            <a:normAutofit/>
          </a:bodyPr>
          <a:lstStyle/>
          <a:p>
            <a:r>
              <a:rPr lang="en-US" sz="4800" dirty="0">
                <a:latin typeface="Calibri Light" panose="020F0302020204030204" pitchFamily="34" charset="0"/>
                <a:cs typeface="Calibri Light" panose="020F0302020204030204" pitchFamily="34" charset="0"/>
              </a:rPr>
              <a:t>Understanding the data</a:t>
            </a:r>
          </a:p>
        </p:txBody>
      </p:sp>
      <p:sp>
        <p:nvSpPr>
          <p:cNvPr id="3" name="Content Placeholder 2">
            <a:extLst>
              <a:ext uri="{FF2B5EF4-FFF2-40B4-BE49-F238E27FC236}">
                <a16:creationId xmlns:a16="http://schemas.microsoft.com/office/drawing/2014/main" id="{C356CB5D-C164-6972-1E04-05B291E1B572}"/>
              </a:ext>
            </a:extLst>
          </p:cNvPr>
          <p:cNvSpPr>
            <a:spLocks noGrp="1"/>
          </p:cNvSpPr>
          <p:nvPr>
            <p:ph idx="1"/>
          </p:nvPr>
        </p:nvSpPr>
        <p:spPr>
          <a:xfrm>
            <a:off x="74724" y="1054968"/>
            <a:ext cx="12117276" cy="2024563"/>
          </a:xfrm>
        </p:spPr>
        <p:txBody>
          <a:bodyPr>
            <a:noAutofit/>
          </a:bodyPr>
          <a:lstStyle/>
          <a:p>
            <a:pPr>
              <a:lnSpc>
                <a:spcPct val="150000"/>
              </a:lnSpc>
            </a:pPr>
            <a:r>
              <a:rPr lang="en-US" b="0" i="0" dirty="0">
                <a:effectLst/>
                <a:latin typeface="Calibri" panose="020F0502020204030204" pitchFamily="34" charset="0"/>
                <a:cs typeface="Calibri" panose="020F0502020204030204" pitchFamily="34" charset="0"/>
              </a:rPr>
              <a:t>The data is collected from Taiwan Economic Journal</a:t>
            </a:r>
            <a:r>
              <a:rPr lang="en-US" dirty="0">
                <a:latin typeface="Calibri" panose="020F0502020204030204" pitchFamily="34" charset="0"/>
                <a:cs typeface="Calibri" panose="020F0502020204030204" pitchFamily="34" charset="0"/>
              </a:rPr>
              <a:t> and Company’s bankruptcy was defined based on the business regulations of the Netherlands (Financial Institution) </a:t>
            </a:r>
          </a:p>
          <a:p>
            <a:pPr>
              <a:lnSpc>
                <a:spcPct val="150000"/>
              </a:lnSpc>
            </a:pPr>
            <a:r>
              <a:rPr lang="en-US" b="0" i="0" dirty="0">
                <a:effectLst/>
                <a:latin typeface="Calibri" panose="020F0502020204030204" pitchFamily="34" charset="0"/>
                <a:cs typeface="Calibri" panose="020F0502020204030204" pitchFamily="34" charset="0"/>
              </a:rPr>
              <a:t>The dataset consists of multiple financial ratio features such as: Return on Assets (ROAs),Gross Profits, Operating &amp; Net income and Expenses, Cash flows, Taxes, Growth rate, Debt ratio, Turnover, Revenue, </a:t>
            </a:r>
            <a:r>
              <a:rPr lang="en-US" b="0" i="0" dirty="0" err="1">
                <a:effectLst/>
                <a:latin typeface="Calibri" panose="020F0502020204030204" pitchFamily="34" charset="0"/>
                <a:cs typeface="Calibri" panose="020F0502020204030204" pitchFamily="34" charset="0"/>
              </a:rPr>
              <a:t>Liability,Equity</a:t>
            </a:r>
            <a:r>
              <a:rPr lang="en-US" b="0" i="0" dirty="0">
                <a:effectLst/>
                <a:latin typeface="Calibri" panose="020F0502020204030204" pitchFamily="34" charset="0"/>
                <a:cs typeface="Calibri" panose="020F0502020204030204" pitchFamily="34" charset="0"/>
              </a:rPr>
              <a:t> </a:t>
            </a:r>
            <a:r>
              <a:rPr lang="en-US" b="0" i="0" dirty="0" err="1">
                <a:effectLst/>
                <a:latin typeface="Calibri" panose="020F0502020204030204" pitchFamily="34" charset="0"/>
                <a:cs typeface="Calibri" panose="020F0502020204030204" pitchFamily="34" charset="0"/>
              </a:rPr>
              <a:t>etc</a:t>
            </a:r>
            <a:endParaRPr lang="en-US" b="0" i="0" dirty="0">
              <a:effectLst/>
              <a:latin typeface="Calibri" panose="020F0502020204030204" pitchFamily="34" charset="0"/>
              <a:cs typeface="Calibri" panose="020F0502020204030204" pitchFamily="34" charset="0"/>
            </a:endParaRPr>
          </a:p>
          <a:p>
            <a:pPr>
              <a:lnSpc>
                <a:spcPct val="150000"/>
              </a:lnSpc>
            </a:pPr>
            <a:r>
              <a:rPr lang="en-US" b="0" i="0" dirty="0">
                <a:effectLst/>
                <a:latin typeface="Calibri" panose="020F0502020204030204" pitchFamily="34" charset="0"/>
                <a:cs typeface="Calibri" panose="020F0502020204030204" pitchFamily="34" charset="0"/>
              </a:rPr>
              <a:t>There are </a:t>
            </a:r>
            <a:r>
              <a:rPr lang="en-US" i="0" dirty="0">
                <a:effectLst/>
                <a:latin typeface="Calibri" panose="020F0502020204030204" pitchFamily="34" charset="0"/>
                <a:cs typeface="Calibri" panose="020F0502020204030204" pitchFamily="34" charset="0"/>
              </a:rPr>
              <a:t>total 6819 samples </a:t>
            </a:r>
            <a:r>
              <a:rPr lang="en-US" b="0" i="0" dirty="0">
                <a:effectLst/>
                <a:latin typeface="Calibri" panose="020F0502020204030204" pitchFamily="34" charset="0"/>
                <a:cs typeface="Calibri" panose="020F0502020204030204" pitchFamily="34" charset="0"/>
              </a:rPr>
              <a:t>in dataset with </a:t>
            </a:r>
            <a:r>
              <a:rPr lang="en-US" i="0" dirty="0">
                <a:effectLst/>
                <a:latin typeface="Calibri" panose="020F0502020204030204" pitchFamily="34" charset="0"/>
                <a:cs typeface="Calibri" panose="020F0502020204030204" pitchFamily="34" charset="0"/>
              </a:rPr>
              <a:t>96 features </a:t>
            </a:r>
            <a:r>
              <a:rPr lang="en-US" b="0" i="0" dirty="0">
                <a:effectLst/>
                <a:latin typeface="Calibri" panose="020F0502020204030204" pitchFamily="34" charset="0"/>
                <a:cs typeface="Calibri" panose="020F0502020204030204" pitchFamily="34" charset="0"/>
              </a:rPr>
              <a:t>including class label</a:t>
            </a:r>
            <a:r>
              <a:rPr lang="en-US" dirty="0">
                <a:latin typeface="Calibri" panose="020F0502020204030204" pitchFamily="34" charset="0"/>
                <a:cs typeface="Calibri" panose="020F0502020204030204" pitchFamily="34" charset="0"/>
              </a:rPr>
              <a:t> (</a:t>
            </a:r>
            <a:r>
              <a:rPr lang="en-US" b="0" i="0" dirty="0">
                <a:effectLst/>
                <a:latin typeface="Calibri" panose="020F0502020204030204" pitchFamily="34" charset="0"/>
                <a:cs typeface="Calibri" panose="020F0502020204030204" pitchFamily="34" charset="0"/>
              </a:rPr>
              <a:t>Bankrupt</a:t>
            </a:r>
            <a:r>
              <a:rPr lang="en-US" dirty="0">
                <a:latin typeface="Calibri" panose="020F0502020204030204" pitchFamily="34" charset="0"/>
                <a:cs typeface="Calibri" panose="020F0502020204030204" pitchFamily="34" charset="0"/>
              </a:rPr>
              <a:t>)</a:t>
            </a:r>
            <a:r>
              <a:rPr lang="en-US" b="0" i="0" dirty="0">
                <a:effectLst/>
                <a:latin typeface="Calibri" panose="020F0502020204030204" pitchFamily="34" charset="0"/>
                <a:cs typeface="Calibri" panose="020F0502020204030204" pitchFamily="34" charset="0"/>
              </a:rPr>
              <a:t>. Out of 6819,</a:t>
            </a:r>
            <a:r>
              <a:rPr lang="en-US" i="0" dirty="0">
                <a:effectLst/>
                <a:latin typeface="Calibri" panose="020F0502020204030204" pitchFamily="34" charset="0"/>
                <a:cs typeface="Calibri" panose="020F0502020204030204" pitchFamily="34" charset="0"/>
              </a:rPr>
              <a:t> 6599 are negative </a:t>
            </a:r>
            <a:r>
              <a:rPr lang="en-US" b="0" i="0" dirty="0">
                <a:effectLst/>
                <a:latin typeface="Calibri" panose="020F0502020204030204" pitchFamily="34" charset="0"/>
                <a:cs typeface="Calibri" panose="020F0502020204030204" pitchFamily="34" charset="0"/>
              </a:rPr>
              <a:t>class(Non Bankrupted companies) and only </a:t>
            </a:r>
            <a:r>
              <a:rPr lang="en-US" i="0" dirty="0">
                <a:effectLst/>
                <a:latin typeface="Calibri" panose="020F0502020204030204" pitchFamily="34" charset="0"/>
                <a:cs typeface="Calibri" panose="020F0502020204030204" pitchFamily="34" charset="0"/>
              </a:rPr>
              <a:t>220 are positive </a:t>
            </a:r>
            <a:r>
              <a:rPr lang="en-US" b="0" i="0" dirty="0">
                <a:effectLst/>
                <a:latin typeface="Calibri" panose="020F0502020204030204" pitchFamily="34" charset="0"/>
                <a:cs typeface="Calibri" panose="020F0502020204030204" pitchFamily="34" charset="0"/>
              </a:rPr>
              <a:t>class(Bankrupted companies).</a:t>
            </a:r>
          </a:p>
          <a:p>
            <a:pPr>
              <a:lnSpc>
                <a:spcPct val="150000"/>
              </a:lnSpc>
            </a:pPr>
            <a:r>
              <a:rPr lang="en-US" dirty="0">
                <a:latin typeface="Calibri" panose="020F0502020204030204" pitchFamily="34" charset="0"/>
                <a:cs typeface="Calibri" panose="020F0502020204030204" pitchFamily="34" charset="0"/>
              </a:rPr>
              <a:t>A</a:t>
            </a:r>
            <a:r>
              <a:rPr lang="en-US" b="0" i="0" dirty="0">
                <a:effectLst/>
                <a:latin typeface="Calibri" panose="020F0502020204030204" pitchFamily="34" charset="0"/>
                <a:cs typeface="Calibri" panose="020F0502020204030204" pitchFamily="34" charset="0"/>
              </a:rPr>
              <a:t>ll the features are normalized in the range 0 to 1.</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3972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09FA73B-DFE3-327A-03C8-BB8FF1948093}"/>
              </a:ext>
            </a:extLst>
          </p:cNvPr>
          <p:cNvSpPr txBox="1"/>
          <p:nvPr/>
        </p:nvSpPr>
        <p:spPr>
          <a:xfrm>
            <a:off x="0" y="0"/>
            <a:ext cx="4876801" cy="584775"/>
          </a:xfrm>
          <a:prstGeom prst="rect">
            <a:avLst/>
          </a:prstGeom>
          <a:noFill/>
        </p:spPr>
        <p:txBody>
          <a:bodyPr wrap="square" rtlCol="0">
            <a:spAutoFit/>
          </a:bodyPr>
          <a:lstStyle/>
          <a:p>
            <a:r>
              <a:rPr lang="en-US" sz="3200" dirty="0">
                <a:solidFill>
                  <a:schemeClr val="accent1"/>
                </a:solidFill>
                <a:latin typeface="Calibri" panose="020F0502020204030204" pitchFamily="34" charset="0"/>
                <a:cs typeface="Calibri" panose="020F0502020204030204" pitchFamily="34" charset="0"/>
              </a:rPr>
              <a:t>Exploratory Data Analysis </a:t>
            </a:r>
          </a:p>
        </p:txBody>
      </p:sp>
      <p:pic>
        <p:nvPicPr>
          <p:cNvPr id="5" name="Picture 4">
            <a:extLst>
              <a:ext uri="{FF2B5EF4-FFF2-40B4-BE49-F238E27FC236}">
                <a16:creationId xmlns:a16="http://schemas.microsoft.com/office/drawing/2014/main" id="{98069F92-825E-9DDA-01DE-4DC85091BAE0}"/>
              </a:ext>
            </a:extLst>
          </p:cNvPr>
          <p:cNvPicPr>
            <a:picLocks noChangeAspect="1"/>
          </p:cNvPicPr>
          <p:nvPr/>
        </p:nvPicPr>
        <p:blipFill rotWithShape="1">
          <a:blip r:embed="rId2"/>
          <a:srcRect l="12833" t="29333" r="43250" b="8297"/>
          <a:stretch/>
        </p:blipFill>
        <p:spPr>
          <a:xfrm>
            <a:off x="685798" y="3255751"/>
            <a:ext cx="3820161" cy="2868664"/>
          </a:xfrm>
          <a:prstGeom prst="rect">
            <a:avLst/>
          </a:prstGeom>
        </p:spPr>
      </p:pic>
      <p:sp>
        <p:nvSpPr>
          <p:cNvPr id="8" name="TextBox 7">
            <a:extLst>
              <a:ext uri="{FF2B5EF4-FFF2-40B4-BE49-F238E27FC236}">
                <a16:creationId xmlns:a16="http://schemas.microsoft.com/office/drawing/2014/main" id="{37E1E6F5-D186-7794-E98F-369981AF944C}"/>
              </a:ext>
            </a:extLst>
          </p:cNvPr>
          <p:cNvSpPr txBox="1"/>
          <p:nvPr/>
        </p:nvSpPr>
        <p:spPr>
          <a:xfrm flipH="1">
            <a:off x="269238" y="564455"/>
            <a:ext cx="11922762" cy="336637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No null values  are present in the dataset</a:t>
            </a:r>
          </a:p>
          <a:p>
            <a:pPr marL="285750" indent="-28575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No duplicate values are present in the dataset</a:t>
            </a:r>
          </a:p>
          <a:p>
            <a:pPr marL="285750" indent="-28575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Distribution of features are skewed not normally distributed</a:t>
            </a:r>
          </a:p>
          <a:p>
            <a:pPr marL="285750" indent="-28575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Maximum features lie in the range of 0 to 1</a:t>
            </a:r>
          </a:p>
          <a:p>
            <a:pPr marL="285750" indent="-28575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Data is highly </a:t>
            </a:r>
            <a:r>
              <a:rPr lang="en-US" dirty="0" err="1">
                <a:latin typeface="Calibri" panose="020F0502020204030204" pitchFamily="34" charset="0"/>
                <a:cs typeface="Calibri" panose="020F0502020204030204" pitchFamily="34" charset="0"/>
              </a:rPr>
              <a:t>imbalanced,</a:t>
            </a:r>
            <a:r>
              <a:rPr lang="en-US" b="0" i="0" dirty="0" err="1">
                <a:effectLst/>
                <a:latin typeface="Calibri" panose="020F0502020204030204" pitchFamily="34" charset="0"/>
                <a:cs typeface="Calibri" panose="020F0502020204030204" pitchFamily="34" charset="0"/>
              </a:rPr>
              <a:t>only</a:t>
            </a:r>
            <a:r>
              <a:rPr lang="en-US" b="0" i="0" dirty="0">
                <a:effectLst/>
                <a:latin typeface="Calibri" panose="020F0502020204030204" pitchFamily="34" charset="0"/>
                <a:cs typeface="Calibri" panose="020F0502020204030204" pitchFamily="34" charset="0"/>
              </a:rPr>
              <a:t> </a:t>
            </a:r>
            <a:r>
              <a:rPr lang="en-US" b="1" i="0" dirty="0">
                <a:effectLst/>
                <a:latin typeface="Calibri" panose="020F0502020204030204" pitchFamily="34" charset="0"/>
                <a:cs typeface="Calibri" panose="020F0502020204030204" pitchFamily="34" charset="0"/>
              </a:rPr>
              <a:t>3.2% </a:t>
            </a:r>
            <a:r>
              <a:rPr lang="en-US" b="0" i="0" dirty="0">
                <a:effectLst/>
                <a:latin typeface="Calibri" panose="020F0502020204030204" pitchFamily="34" charset="0"/>
                <a:cs typeface="Calibri" panose="020F0502020204030204" pitchFamily="34" charset="0"/>
              </a:rPr>
              <a:t>of total data is corresponding to Bankrupt (1) class</a:t>
            </a:r>
            <a:endParaRPr lang="en-US" dirty="0">
              <a:latin typeface="Calibri" panose="020F0502020204030204" pitchFamily="34" charset="0"/>
              <a:cs typeface="Calibri" panose="020F0502020204030204" pitchFamily="34" charset="0"/>
            </a:endParaRPr>
          </a:p>
          <a:p>
            <a:pPr marL="285750" indent="-28575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There are many values above the upper and lower viscous of the box plot, Hence we can not treat them as outliers</a:t>
            </a:r>
          </a:p>
          <a:p>
            <a:pPr>
              <a:lnSpc>
                <a:spcPct val="150000"/>
              </a:lnSpc>
            </a:pPr>
            <a:endParaRPr lang="en-US" dirty="0">
              <a:latin typeface="Calibri" panose="020F0502020204030204" pitchFamily="34" charset="0"/>
              <a:cs typeface="Calibri" panose="020F0502020204030204" pitchFamily="34" charset="0"/>
            </a:endParaRPr>
          </a:p>
          <a:p>
            <a:pPr marL="285750" indent="-285750">
              <a:lnSpc>
                <a:spcPct val="150000"/>
              </a:lnSpc>
              <a:buFont typeface="Arial" panose="020B0604020202020204" pitchFamily="34" charset="0"/>
              <a:buChar char="•"/>
            </a:pPr>
            <a:endParaRPr lang="en-US" dirty="0"/>
          </a:p>
        </p:txBody>
      </p:sp>
      <p:pic>
        <p:nvPicPr>
          <p:cNvPr id="10" name="Picture 9">
            <a:extLst>
              <a:ext uri="{FF2B5EF4-FFF2-40B4-BE49-F238E27FC236}">
                <a16:creationId xmlns:a16="http://schemas.microsoft.com/office/drawing/2014/main" id="{ECB72DFF-FEDA-73CF-A47C-EFFC41AFEB83}"/>
              </a:ext>
            </a:extLst>
          </p:cNvPr>
          <p:cNvPicPr>
            <a:picLocks noChangeAspect="1"/>
          </p:cNvPicPr>
          <p:nvPr/>
        </p:nvPicPr>
        <p:blipFill rotWithShape="1">
          <a:blip r:embed="rId3"/>
          <a:srcRect l="13000" t="40445" r="11085" b="10074"/>
          <a:stretch/>
        </p:blipFill>
        <p:spPr>
          <a:xfrm>
            <a:off x="5125719" y="3207085"/>
            <a:ext cx="6797043" cy="2868665"/>
          </a:xfrm>
          <a:prstGeom prst="rect">
            <a:avLst/>
          </a:prstGeom>
        </p:spPr>
      </p:pic>
    </p:spTree>
    <p:extLst>
      <p:ext uri="{BB962C8B-B14F-4D97-AF65-F5344CB8AC3E}">
        <p14:creationId xmlns:p14="http://schemas.microsoft.com/office/powerpoint/2010/main" val="4185243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342F17-394E-5317-1305-45A160B8ABCE}"/>
              </a:ext>
            </a:extLst>
          </p:cNvPr>
          <p:cNvSpPr txBox="1"/>
          <p:nvPr/>
        </p:nvSpPr>
        <p:spPr>
          <a:xfrm>
            <a:off x="0" y="-40640"/>
            <a:ext cx="9621520" cy="461665"/>
          </a:xfrm>
          <a:prstGeom prst="rect">
            <a:avLst/>
          </a:prstGeom>
          <a:noFill/>
        </p:spPr>
        <p:txBody>
          <a:bodyPr wrap="square" rtlCol="0">
            <a:spAutoFit/>
          </a:bodyPr>
          <a:lstStyle/>
          <a:p>
            <a:r>
              <a:rPr lang="en-US" sz="2400" b="1" dirty="0">
                <a:solidFill>
                  <a:schemeClr val="accent1"/>
                </a:solidFill>
                <a:latin typeface="Calibri" panose="020F0502020204030204" pitchFamily="34" charset="0"/>
                <a:cs typeface="Calibri" panose="020F0502020204030204" pitchFamily="34" charset="0"/>
              </a:rPr>
              <a:t>TOP 10 POSITIVELY CORRELATED FEATURES WITH TARGET VARIABLE </a:t>
            </a:r>
          </a:p>
        </p:txBody>
      </p:sp>
      <p:pic>
        <p:nvPicPr>
          <p:cNvPr id="6" name="Picture 5">
            <a:extLst>
              <a:ext uri="{FF2B5EF4-FFF2-40B4-BE49-F238E27FC236}">
                <a16:creationId xmlns:a16="http://schemas.microsoft.com/office/drawing/2014/main" id="{26B92DE8-6CB4-46D3-6DB8-8A1ED27F594F}"/>
              </a:ext>
            </a:extLst>
          </p:cNvPr>
          <p:cNvPicPr>
            <a:picLocks noChangeAspect="1"/>
          </p:cNvPicPr>
          <p:nvPr/>
        </p:nvPicPr>
        <p:blipFill rotWithShape="1">
          <a:blip r:embed="rId2"/>
          <a:srcRect l="13167" t="37037" r="26500" b="14963"/>
          <a:stretch/>
        </p:blipFill>
        <p:spPr>
          <a:xfrm>
            <a:off x="6511069" y="3831692"/>
            <a:ext cx="5090723" cy="2278169"/>
          </a:xfrm>
          <a:prstGeom prst="rect">
            <a:avLst/>
          </a:prstGeom>
        </p:spPr>
      </p:pic>
      <p:pic>
        <p:nvPicPr>
          <p:cNvPr id="8" name="Picture 7">
            <a:extLst>
              <a:ext uri="{FF2B5EF4-FFF2-40B4-BE49-F238E27FC236}">
                <a16:creationId xmlns:a16="http://schemas.microsoft.com/office/drawing/2014/main" id="{5FC20C64-2B3D-8F98-A118-F194A4F845DC}"/>
              </a:ext>
            </a:extLst>
          </p:cNvPr>
          <p:cNvPicPr>
            <a:picLocks noChangeAspect="1"/>
          </p:cNvPicPr>
          <p:nvPr/>
        </p:nvPicPr>
        <p:blipFill rotWithShape="1">
          <a:blip r:embed="rId3"/>
          <a:srcRect l="28333" t="36889" r="11333" b="15111"/>
          <a:stretch/>
        </p:blipFill>
        <p:spPr>
          <a:xfrm>
            <a:off x="590210" y="3831692"/>
            <a:ext cx="5090723" cy="2278169"/>
          </a:xfrm>
          <a:prstGeom prst="rect">
            <a:avLst/>
          </a:prstGeom>
        </p:spPr>
      </p:pic>
      <p:pic>
        <p:nvPicPr>
          <p:cNvPr id="10" name="Picture 9">
            <a:extLst>
              <a:ext uri="{FF2B5EF4-FFF2-40B4-BE49-F238E27FC236}">
                <a16:creationId xmlns:a16="http://schemas.microsoft.com/office/drawing/2014/main" id="{8CFBECD7-06A8-62E7-32FA-9E494D05BE69}"/>
              </a:ext>
            </a:extLst>
          </p:cNvPr>
          <p:cNvPicPr>
            <a:picLocks noChangeAspect="1"/>
          </p:cNvPicPr>
          <p:nvPr/>
        </p:nvPicPr>
        <p:blipFill rotWithShape="1">
          <a:blip r:embed="rId4"/>
          <a:srcRect l="12583" t="29304" r="56166" b="10074"/>
          <a:stretch/>
        </p:blipFill>
        <p:spPr>
          <a:xfrm>
            <a:off x="9275714" y="395875"/>
            <a:ext cx="2581006" cy="2278168"/>
          </a:xfrm>
          <a:prstGeom prst="rect">
            <a:avLst/>
          </a:prstGeom>
        </p:spPr>
      </p:pic>
      <p:sp>
        <p:nvSpPr>
          <p:cNvPr id="13" name="TextBox 12">
            <a:extLst>
              <a:ext uri="{FF2B5EF4-FFF2-40B4-BE49-F238E27FC236}">
                <a16:creationId xmlns:a16="http://schemas.microsoft.com/office/drawing/2014/main" id="{AECB781D-0092-87F1-EEC9-639C53FB941A}"/>
              </a:ext>
            </a:extLst>
          </p:cNvPr>
          <p:cNvSpPr txBox="1"/>
          <p:nvPr/>
        </p:nvSpPr>
        <p:spPr>
          <a:xfrm>
            <a:off x="173283" y="436916"/>
            <a:ext cx="8635437" cy="2957861"/>
          </a:xfrm>
          <a:prstGeom prst="rect">
            <a:avLst/>
          </a:prstGeom>
          <a:noFill/>
        </p:spPr>
        <p:txBody>
          <a:bodyPr wrap="square" rtlCol="0">
            <a:spAutoFit/>
          </a:bodyPr>
          <a:lstStyle/>
          <a:p>
            <a:pPr marL="285750" indent="-285750" algn="l">
              <a:lnSpc>
                <a:spcPct val="150000"/>
              </a:lnSpc>
              <a:buFont typeface="Arial" panose="020B0604020202020204" pitchFamily="34" charset="0"/>
              <a:buChar char="•"/>
            </a:pPr>
            <a:r>
              <a:rPr lang="en-US" sz="1800" b="0" i="0" dirty="0">
                <a:effectLst/>
                <a:latin typeface="Calibri" panose="020F0502020204030204" pitchFamily="34" charset="0"/>
                <a:cs typeface="Calibri" panose="020F0502020204030204" pitchFamily="34" charset="0"/>
              </a:rPr>
              <a:t>It is observed that "Debt Ratio %, Current Liability To Assets, Current Liability To Current </a:t>
            </a:r>
            <a:r>
              <a:rPr lang="en-US" sz="1800" b="0" i="0" dirty="0" err="1">
                <a:effectLst/>
                <a:latin typeface="Calibri" panose="020F0502020204030204" pitchFamily="34" charset="0"/>
                <a:cs typeface="Calibri" panose="020F0502020204030204" pitchFamily="34" charset="0"/>
              </a:rPr>
              <a:t>Assets","total</a:t>
            </a:r>
            <a:r>
              <a:rPr lang="en-US" sz="1800" b="0" i="0" dirty="0">
                <a:effectLst/>
                <a:latin typeface="Calibri" panose="020F0502020204030204" pitchFamily="34" charset="0"/>
                <a:cs typeface="Calibri" panose="020F0502020204030204" pitchFamily="34" charset="0"/>
              </a:rPr>
              <a:t> expenses vs asset", "cash/current Liability"," Fixed asset turn over frequency","</a:t>
            </a:r>
            <a:r>
              <a:rPr lang="en-US" sz="1800" b="0" i="0" dirty="0" err="1">
                <a:effectLst/>
                <a:latin typeface="Calibri" panose="020F0502020204030204" pitchFamily="34" charset="0"/>
                <a:cs typeface="Calibri" panose="020F0502020204030204" pitchFamily="34" charset="0"/>
              </a:rPr>
              <a:t>contingnet</a:t>
            </a:r>
            <a:r>
              <a:rPr lang="en-US" sz="1800" b="0" i="0" dirty="0">
                <a:effectLst/>
                <a:latin typeface="Calibri" panose="020F0502020204030204" pitchFamily="34" charset="0"/>
                <a:cs typeface="Calibri" panose="020F0502020204030204" pitchFamily="34" charset="0"/>
              </a:rPr>
              <a:t> liability net </a:t>
            </a:r>
            <a:r>
              <a:rPr lang="en-US" sz="1800" b="0" i="0" dirty="0" err="1">
                <a:effectLst/>
                <a:latin typeface="Calibri" panose="020F0502020204030204" pitchFamily="34" charset="0"/>
                <a:cs typeface="Calibri" panose="020F0502020204030204" pitchFamily="34" charset="0"/>
              </a:rPr>
              <a:t>worth","Fixed</a:t>
            </a:r>
            <a:r>
              <a:rPr lang="en-US" sz="1800" b="0" i="0" dirty="0">
                <a:effectLst/>
                <a:latin typeface="Calibri" panose="020F0502020204030204" pitchFamily="34" charset="0"/>
                <a:cs typeface="Calibri" panose="020F0502020204030204" pitchFamily="34" charset="0"/>
              </a:rPr>
              <a:t> asset to </a:t>
            </a:r>
            <a:r>
              <a:rPr lang="en-US" sz="1800" b="0" i="0" dirty="0" err="1">
                <a:effectLst/>
                <a:latin typeface="Calibri" panose="020F0502020204030204" pitchFamily="34" charset="0"/>
                <a:cs typeface="Calibri" panose="020F0502020204030204" pitchFamily="34" charset="0"/>
              </a:rPr>
              <a:t>assets","Net</a:t>
            </a:r>
            <a:r>
              <a:rPr lang="en-US" sz="1800" b="0" i="0" dirty="0">
                <a:effectLst/>
                <a:latin typeface="Calibri" panose="020F0502020204030204" pitchFamily="34" charset="0"/>
                <a:cs typeface="Calibri" panose="020F0502020204030204" pitchFamily="34" charset="0"/>
              </a:rPr>
              <a:t> Value Growth </a:t>
            </a:r>
            <a:r>
              <a:rPr lang="en-US" sz="1800" b="0" i="0" dirty="0" err="1">
                <a:effectLst/>
                <a:latin typeface="Calibri" panose="020F0502020204030204" pitchFamily="34" charset="0"/>
                <a:cs typeface="Calibri" panose="020F0502020204030204" pitchFamily="34" charset="0"/>
              </a:rPr>
              <a:t>rate","Revenue</a:t>
            </a:r>
            <a:r>
              <a:rPr lang="en-US" sz="1800" b="0" i="0" dirty="0">
                <a:effectLst/>
                <a:latin typeface="Calibri" panose="020F0502020204030204" pitchFamily="34" charset="0"/>
                <a:cs typeface="Calibri" panose="020F0502020204030204" pitchFamily="34" charset="0"/>
              </a:rPr>
              <a:t> per </a:t>
            </a:r>
            <a:r>
              <a:rPr lang="en-US" sz="1800" b="0" i="0" dirty="0" err="1">
                <a:effectLst/>
                <a:latin typeface="Calibri" panose="020F0502020204030204" pitchFamily="34" charset="0"/>
                <a:cs typeface="Calibri" panose="020F0502020204030204" pitchFamily="34" charset="0"/>
              </a:rPr>
              <a:t>person","Total</a:t>
            </a:r>
            <a:r>
              <a:rPr lang="en-US" sz="1800" b="0" i="0" dirty="0">
                <a:effectLst/>
                <a:latin typeface="Calibri" panose="020F0502020204030204" pitchFamily="34" charset="0"/>
                <a:cs typeface="Calibri" panose="020F0502020204030204" pitchFamily="34" charset="0"/>
              </a:rPr>
              <a:t> asset to GNP Price", Quick Ratio" these attributes are a few of the attributes that have a high correlation with the target attribute.</a:t>
            </a:r>
          </a:p>
          <a:p>
            <a:pPr marL="285750" indent="-285750" algn="l">
              <a:lnSpc>
                <a:spcPct val="150000"/>
              </a:lnSpc>
              <a:buFont typeface="Arial" panose="020B0604020202020204" pitchFamily="34" charset="0"/>
              <a:buChar char="•"/>
            </a:pPr>
            <a:r>
              <a:rPr lang="en-US" sz="1800" b="0" i="0" dirty="0">
                <a:effectLst/>
                <a:latin typeface="Calibri" panose="020F0502020204030204" pitchFamily="34" charset="0"/>
                <a:cs typeface="Calibri" panose="020F0502020204030204" pitchFamily="34" charset="0"/>
              </a:rPr>
              <a:t>An increase in the values of these attributes causes an organization to suffer heavy </a:t>
            </a:r>
            <a:r>
              <a:rPr lang="en-US" sz="1800" b="0" i="0" dirty="0" err="1">
                <a:effectLst/>
                <a:latin typeface="Calibri" panose="020F0502020204030204" pitchFamily="34" charset="0"/>
                <a:cs typeface="Calibri" panose="020F0502020204030204" pitchFamily="34" charset="0"/>
              </a:rPr>
              <a:t>losses,thus</a:t>
            </a:r>
            <a:r>
              <a:rPr lang="en-US" sz="1800" b="0" i="0" dirty="0">
                <a:effectLst/>
                <a:latin typeface="Calibri" panose="020F0502020204030204" pitchFamily="34" charset="0"/>
                <a:cs typeface="Calibri" panose="020F0502020204030204" pitchFamily="34" charset="0"/>
              </a:rPr>
              <a:t> resulting in bankruptcy.</a:t>
            </a:r>
          </a:p>
        </p:txBody>
      </p:sp>
    </p:spTree>
    <p:extLst>
      <p:ext uri="{BB962C8B-B14F-4D97-AF65-F5344CB8AC3E}">
        <p14:creationId xmlns:p14="http://schemas.microsoft.com/office/powerpoint/2010/main" val="3874600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53E3E8-23EF-D2CE-E434-139F37B47EC4}"/>
              </a:ext>
            </a:extLst>
          </p:cNvPr>
          <p:cNvSpPr txBox="1"/>
          <p:nvPr/>
        </p:nvSpPr>
        <p:spPr>
          <a:xfrm>
            <a:off x="121920" y="60960"/>
            <a:ext cx="9672320" cy="461665"/>
          </a:xfrm>
          <a:prstGeom prst="rect">
            <a:avLst/>
          </a:prstGeom>
          <a:noFill/>
        </p:spPr>
        <p:txBody>
          <a:bodyPr wrap="square" rtlCol="0">
            <a:spAutoFit/>
          </a:bodyPr>
          <a:lstStyle/>
          <a:p>
            <a:r>
              <a:rPr lang="en-US" sz="2400" b="1" dirty="0">
                <a:solidFill>
                  <a:schemeClr val="accent1"/>
                </a:solidFill>
                <a:latin typeface="Calibri" panose="020F0502020204030204" pitchFamily="34" charset="0"/>
                <a:cs typeface="Calibri" panose="020F0502020204030204" pitchFamily="34" charset="0"/>
              </a:rPr>
              <a:t>TOP 10 NEGETIVELY CORRELATED FEATURES WITH TARGET VARIABLE</a:t>
            </a:r>
          </a:p>
        </p:txBody>
      </p:sp>
      <p:pic>
        <p:nvPicPr>
          <p:cNvPr id="4" name="Picture 3">
            <a:extLst>
              <a:ext uri="{FF2B5EF4-FFF2-40B4-BE49-F238E27FC236}">
                <a16:creationId xmlns:a16="http://schemas.microsoft.com/office/drawing/2014/main" id="{DC19E2C2-0499-3E69-64EC-06F30B367B2D}"/>
              </a:ext>
            </a:extLst>
          </p:cNvPr>
          <p:cNvPicPr>
            <a:picLocks noChangeAspect="1"/>
          </p:cNvPicPr>
          <p:nvPr/>
        </p:nvPicPr>
        <p:blipFill rotWithShape="1">
          <a:blip r:embed="rId2"/>
          <a:srcRect l="28834" t="28742" r="25000" b="7703"/>
          <a:stretch/>
        </p:blipFill>
        <p:spPr>
          <a:xfrm>
            <a:off x="6929122" y="3570930"/>
            <a:ext cx="4968240" cy="2511024"/>
          </a:xfrm>
          <a:prstGeom prst="rect">
            <a:avLst/>
          </a:prstGeom>
        </p:spPr>
      </p:pic>
      <p:pic>
        <p:nvPicPr>
          <p:cNvPr id="6" name="Picture 5">
            <a:extLst>
              <a:ext uri="{FF2B5EF4-FFF2-40B4-BE49-F238E27FC236}">
                <a16:creationId xmlns:a16="http://schemas.microsoft.com/office/drawing/2014/main" id="{9681E04B-71CA-6493-33E9-F9EB4A4E5028}"/>
              </a:ext>
            </a:extLst>
          </p:cNvPr>
          <p:cNvPicPr>
            <a:picLocks noChangeAspect="1"/>
          </p:cNvPicPr>
          <p:nvPr/>
        </p:nvPicPr>
        <p:blipFill rotWithShape="1">
          <a:blip r:embed="rId3"/>
          <a:srcRect l="27833" t="29926" r="25250" b="7555"/>
          <a:stretch/>
        </p:blipFill>
        <p:spPr>
          <a:xfrm>
            <a:off x="294638" y="3570930"/>
            <a:ext cx="5720080" cy="2509520"/>
          </a:xfrm>
          <a:prstGeom prst="rect">
            <a:avLst/>
          </a:prstGeom>
        </p:spPr>
      </p:pic>
      <p:pic>
        <p:nvPicPr>
          <p:cNvPr id="8" name="Picture 7">
            <a:extLst>
              <a:ext uri="{FF2B5EF4-FFF2-40B4-BE49-F238E27FC236}">
                <a16:creationId xmlns:a16="http://schemas.microsoft.com/office/drawing/2014/main" id="{892116B8-4071-318F-09FB-73347D3F31D7}"/>
              </a:ext>
            </a:extLst>
          </p:cNvPr>
          <p:cNvPicPr>
            <a:picLocks noChangeAspect="1"/>
          </p:cNvPicPr>
          <p:nvPr/>
        </p:nvPicPr>
        <p:blipFill rotWithShape="1">
          <a:blip r:embed="rId4"/>
          <a:srcRect l="58999" t="28741" r="9667" b="10444"/>
          <a:stretch/>
        </p:blipFill>
        <p:spPr>
          <a:xfrm>
            <a:off x="8351522" y="664557"/>
            <a:ext cx="3388042" cy="2225655"/>
          </a:xfrm>
          <a:prstGeom prst="rect">
            <a:avLst/>
          </a:prstGeom>
        </p:spPr>
      </p:pic>
      <p:sp>
        <p:nvSpPr>
          <p:cNvPr id="13" name="TextBox 12">
            <a:extLst>
              <a:ext uri="{FF2B5EF4-FFF2-40B4-BE49-F238E27FC236}">
                <a16:creationId xmlns:a16="http://schemas.microsoft.com/office/drawing/2014/main" id="{7048DB49-5D44-15FD-92CB-DA4E1800D514}"/>
              </a:ext>
            </a:extLst>
          </p:cNvPr>
          <p:cNvSpPr txBox="1"/>
          <p:nvPr/>
        </p:nvSpPr>
        <p:spPr>
          <a:xfrm>
            <a:off x="294638" y="664556"/>
            <a:ext cx="7894322" cy="2764443"/>
          </a:xfrm>
          <a:prstGeom prst="rect">
            <a:avLst/>
          </a:prstGeom>
          <a:noFill/>
        </p:spPr>
        <p:txBody>
          <a:bodyPr wrap="square" rtlCol="0">
            <a:spAutoFit/>
          </a:bodyPr>
          <a:lstStyle/>
          <a:p>
            <a:pPr marL="342900" indent="-342900" algn="l">
              <a:buFont typeface="Arial" panose="020B0604020202020204" pitchFamily="34" charset="0"/>
              <a:buChar char="•"/>
            </a:pPr>
            <a:r>
              <a:rPr lang="en-US" sz="2400" b="0" i="0" dirty="0">
                <a:effectLst/>
                <a:latin typeface="Calibri" panose="020F0502020204030204" pitchFamily="34" charset="0"/>
                <a:cs typeface="Calibri" panose="020F0502020204030204" pitchFamily="34" charset="0"/>
              </a:rPr>
              <a:t>It is observed that The attributes like return on </a:t>
            </a:r>
            <a:r>
              <a:rPr lang="en-US" sz="2400" b="0" i="0" dirty="0" err="1">
                <a:effectLst/>
                <a:latin typeface="Calibri" panose="020F0502020204030204" pitchFamily="34" charset="0"/>
                <a:cs typeface="Calibri" panose="020F0502020204030204" pitchFamily="34" charset="0"/>
              </a:rPr>
              <a:t>assets,net</a:t>
            </a:r>
            <a:r>
              <a:rPr lang="en-US" sz="2400" b="0" i="0" dirty="0">
                <a:effectLst/>
                <a:latin typeface="Calibri" panose="020F0502020204030204" pitchFamily="34" charset="0"/>
                <a:cs typeface="Calibri" panose="020F0502020204030204" pitchFamily="34" charset="0"/>
              </a:rPr>
              <a:t> value per </a:t>
            </a:r>
            <a:r>
              <a:rPr lang="en-US" sz="2400" b="0" i="0" dirty="0" err="1">
                <a:effectLst/>
                <a:latin typeface="Calibri" panose="020F0502020204030204" pitchFamily="34" charset="0"/>
                <a:cs typeface="Calibri" panose="020F0502020204030204" pitchFamily="34" charset="0"/>
              </a:rPr>
              <a:t>share,net</a:t>
            </a:r>
            <a:r>
              <a:rPr lang="en-US" sz="2400" b="0" i="0" dirty="0">
                <a:effectLst/>
                <a:latin typeface="Calibri" panose="020F0502020204030204" pitchFamily="34" charset="0"/>
                <a:cs typeface="Calibri" panose="020F0502020204030204" pitchFamily="34" charset="0"/>
              </a:rPr>
              <a:t> </a:t>
            </a:r>
            <a:r>
              <a:rPr lang="en-US" sz="2400" b="0" i="0" dirty="0" err="1">
                <a:effectLst/>
                <a:latin typeface="Calibri" panose="020F0502020204030204" pitchFamily="34" charset="0"/>
                <a:cs typeface="Calibri" panose="020F0502020204030204" pitchFamily="34" charset="0"/>
              </a:rPr>
              <a:t>worth,net</a:t>
            </a:r>
            <a:r>
              <a:rPr lang="en-US" sz="2400" b="0" i="0" dirty="0">
                <a:effectLst/>
                <a:latin typeface="Calibri" panose="020F0502020204030204" pitchFamily="34" charset="0"/>
                <a:cs typeface="Calibri" panose="020F0502020204030204" pitchFamily="34" charset="0"/>
              </a:rPr>
              <a:t> </a:t>
            </a:r>
            <a:r>
              <a:rPr lang="en-US" sz="2400" b="0" i="0" dirty="0" err="1">
                <a:effectLst/>
                <a:latin typeface="Calibri" panose="020F0502020204030204" pitchFamily="34" charset="0"/>
                <a:cs typeface="Calibri" panose="020F0502020204030204" pitchFamily="34" charset="0"/>
              </a:rPr>
              <a:t>profit,operating</a:t>
            </a:r>
            <a:r>
              <a:rPr lang="en-US" sz="2400" b="0" i="0" dirty="0">
                <a:effectLst/>
                <a:latin typeface="Calibri" panose="020F0502020204030204" pitchFamily="34" charset="0"/>
                <a:cs typeface="Calibri" panose="020F0502020204030204" pitchFamily="34" charset="0"/>
              </a:rPr>
              <a:t> </a:t>
            </a:r>
            <a:r>
              <a:rPr lang="en-US" sz="2400" b="0" i="0" dirty="0" err="1">
                <a:effectLst/>
                <a:latin typeface="Calibri" panose="020F0502020204030204" pitchFamily="34" charset="0"/>
                <a:cs typeface="Calibri" panose="020F0502020204030204" pitchFamily="34" charset="0"/>
              </a:rPr>
              <a:t>profit,and</a:t>
            </a:r>
            <a:r>
              <a:rPr lang="en-US" sz="2400" b="0" i="0" dirty="0">
                <a:effectLst/>
                <a:latin typeface="Calibri" panose="020F0502020204030204" pitchFamily="34" charset="0"/>
                <a:cs typeface="Calibri" panose="020F0502020204030204" pitchFamily="34" charset="0"/>
              </a:rPr>
              <a:t> tax rate are having higher values in organizations which are not bankrupted </a:t>
            </a:r>
            <a:r>
              <a:rPr lang="en-US" sz="2400" b="0" i="0" dirty="0" err="1">
                <a:effectLst/>
                <a:latin typeface="Calibri" panose="020F0502020204030204" pitchFamily="34" charset="0"/>
                <a:cs typeface="Calibri" panose="020F0502020204030204" pitchFamily="34" charset="0"/>
              </a:rPr>
              <a:t>comapred</a:t>
            </a:r>
            <a:r>
              <a:rPr lang="en-US" sz="2400" b="0" i="0" dirty="0">
                <a:effectLst/>
                <a:latin typeface="Calibri" panose="020F0502020204030204" pitchFamily="34" charset="0"/>
                <a:cs typeface="Calibri" panose="020F0502020204030204" pitchFamily="34" charset="0"/>
              </a:rPr>
              <a:t> to the </a:t>
            </a:r>
            <a:r>
              <a:rPr lang="en-US" sz="2400" b="0" i="0" dirty="0" err="1">
                <a:effectLst/>
                <a:latin typeface="Calibri" panose="020F0502020204030204" pitchFamily="34" charset="0"/>
                <a:cs typeface="Calibri" panose="020F0502020204030204" pitchFamily="34" charset="0"/>
              </a:rPr>
              <a:t>comapanies</a:t>
            </a:r>
            <a:r>
              <a:rPr lang="en-US" sz="2400" b="0" i="0" dirty="0">
                <a:effectLst/>
                <a:latin typeface="Calibri" panose="020F0502020204030204" pitchFamily="34" charset="0"/>
                <a:cs typeface="Calibri" panose="020F0502020204030204" pitchFamily="34" charset="0"/>
              </a:rPr>
              <a:t> which are bankrupted</a:t>
            </a:r>
          </a:p>
          <a:p>
            <a:pPr marL="342900" indent="-342900" algn="l">
              <a:buFont typeface="Arial" panose="020B0604020202020204" pitchFamily="34" charset="0"/>
              <a:buChar char="•"/>
            </a:pPr>
            <a:r>
              <a:rPr lang="en-US" sz="2400" b="0" i="0" dirty="0">
                <a:effectLst/>
                <a:latin typeface="Calibri" panose="020F0502020204030204" pitchFamily="34" charset="0"/>
                <a:cs typeface="Calibri" panose="020F0502020204030204" pitchFamily="34" charset="0"/>
              </a:rPr>
              <a:t>An increase in the values of these attributes will secure the companies to not to be bankrupted.</a:t>
            </a:r>
          </a:p>
        </p:txBody>
      </p:sp>
    </p:spTree>
    <p:extLst>
      <p:ext uri="{BB962C8B-B14F-4D97-AF65-F5344CB8AC3E}">
        <p14:creationId xmlns:p14="http://schemas.microsoft.com/office/powerpoint/2010/main" val="1096375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035D3C-1374-2C7F-02C5-4E7BE6479B5A}"/>
              </a:ext>
            </a:extLst>
          </p:cNvPr>
          <p:cNvSpPr txBox="1"/>
          <p:nvPr/>
        </p:nvSpPr>
        <p:spPr>
          <a:xfrm flipH="1">
            <a:off x="55878" y="16203"/>
            <a:ext cx="9067801" cy="1384995"/>
          </a:xfrm>
          <a:prstGeom prst="rect">
            <a:avLst/>
          </a:prstGeom>
          <a:noFill/>
        </p:spPr>
        <p:txBody>
          <a:bodyPr wrap="square" rtlCol="0">
            <a:spAutoFit/>
          </a:bodyPr>
          <a:lstStyle/>
          <a:p>
            <a:r>
              <a:rPr lang="en-US" sz="3200" dirty="0">
                <a:solidFill>
                  <a:schemeClr val="accent1"/>
                </a:solidFill>
                <a:latin typeface="Calibri" panose="020F0502020204030204" pitchFamily="34" charset="0"/>
                <a:cs typeface="Calibri" panose="020F0502020204030204" pitchFamily="34" charset="0"/>
              </a:rPr>
              <a:t>Feature Selection Using Correlation</a:t>
            </a:r>
          </a:p>
          <a:p>
            <a:endParaRPr lang="en-US" sz="3200" dirty="0">
              <a:solidFill>
                <a:schemeClr val="accent1"/>
              </a:solidFill>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BCAD0B7D-299C-69E2-9235-A667685B2EEF}"/>
              </a:ext>
            </a:extLst>
          </p:cNvPr>
          <p:cNvSpPr txBox="1"/>
          <p:nvPr/>
        </p:nvSpPr>
        <p:spPr>
          <a:xfrm>
            <a:off x="436876" y="458014"/>
            <a:ext cx="11755124" cy="87338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Dropping the features which are positively correlated above 0.9 and negatively correlated below 0.9</a:t>
            </a:r>
          </a:p>
          <a:p>
            <a:pPr marL="285750" indent="-285750">
              <a:lnSpc>
                <a:spcPct val="150000"/>
              </a:lnSpc>
              <a:buFont typeface="Arial" panose="020B0604020202020204" pitchFamily="34" charset="0"/>
              <a:buChar char="•"/>
            </a:pPr>
            <a:r>
              <a:rPr lang="en-US" dirty="0"/>
              <a:t>We got 18 features which are 90% positively correlated and 1 feature which is 90% negatively correlated  </a:t>
            </a:r>
          </a:p>
        </p:txBody>
      </p:sp>
      <p:sp>
        <p:nvSpPr>
          <p:cNvPr id="6" name="TextBox 5">
            <a:extLst>
              <a:ext uri="{FF2B5EF4-FFF2-40B4-BE49-F238E27FC236}">
                <a16:creationId xmlns:a16="http://schemas.microsoft.com/office/drawing/2014/main" id="{88F4A2DE-57AB-0D40-8741-2AF0D19F536A}"/>
              </a:ext>
            </a:extLst>
          </p:cNvPr>
          <p:cNvSpPr txBox="1"/>
          <p:nvPr/>
        </p:nvSpPr>
        <p:spPr>
          <a:xfrm>
            <a:off x="218438" y="1347476"/>
            <a:ext cx="5420362" cy="584775"/>
          </a:xfrm>
          <a:prstGeom prst="rect">
            <a:avLst/>
          </a:prstGeom>
          <a:noFill/>
        </p:spPr>
        <p:txBody>
          <a:bodyPr wrap="square" rtlCol="0">
            <a:spAutoFit/>
          </a:bodyPr>
          <a:lstStyle/>
          <a:p>
            <a:r>
              <a:rPr lang="en-US" sz="3200" dirty="0">
                <a:solidFill>
                  <a:schemeClr val="accent1"/>
                </a:solidFill>
                <a:latin typeface="Calibri" panose="020F0502020204030204" pitchFamily="34" charset="0"/>
                <a:cs typeface="Calibri" panose="020F0502020204030204" pitchFamily="34" charset="0"/>
              </a:rPr>
              <a:t>Zero Variance Features </a:t>
            </a:r>
          </a:p>
        </p:txBody>
      </p:sp>
      <p:sp>
        <p:nvSpPr>
          <p:cNvPr id="7" name="TextBox 6">
            <a:extLst>
              <a:ext uri="{FF2B5EF4-FFF2-40B4-BE49-F238E27FC236}">
                <a16:creationId xmlns:a16="http://schemas.microsoft.com/office/drawing/2014/main" id="{8C2B1CC6-F0AE-88F1-6793-0FDF8DB30259}"/>
              </a:ext>
            </a:extLst>
          </p:cNvPr>
          <p:cNvSpPr txBox="1"/>
          <p:nvPr/>
        </p:nvSpPr>
        <p:spPr>
          <a:xfrm>
            <a:off x="548640" y="1928127"/>
            <a:ext cx="5547360" cy="369332"/>
          </a:xfrm>
          <a:prstGeom prst="rect">
            <a:avLst/>
          </a:prstGeom>
          <a:noFill/>
        </p:spPr>
        <p:txBody>
          <a:bodyPr wrap="square" rtlCol="0">
            <a:spAutoFit/>
          </a:bodyPr>
          <a:lstStyle/>
          <a:p>
            <a:pPr marL="285750" indent="-285750">
              <a:buFont typeface="Arial" panose="020B0604020202020204" pitchFamily="34" charset="0"/>
              <a:buChar char="•"/>
            </a:pPr>
            <a:r>
              <a:rPr lang="en-US" dirty="0"/>
              <a:t>No features having variance equal to zero </a:t>
            </a:r>
          </a:p>
        </p:txBody>
      </p:sp>
      <p:sp>
        <p:nvSpPr>
          <p:cNvPr id="9" name="TextBox 8">
            <a:extLst>
              <a:ext uri="{FF2B5EF4-FFF2-40B4-BE49-F238E27FC236}">
                <a16:creationId xmlns:a16="http://schemas.microsoft.com/office/drawing/2014/main" id="{877B5A95-33C6-A838-44A8-78F48A3EDA5A}"/>
              </a:ext>
            </a:extLst>
          </p:cNvPr>
          <p:cNvSpPr txBox="1"/>
          <p:nvPr/>
        </p:nvSpPr>
        <p:spPr>
          <a:xfrm>
            <a:off x="218438" y="2380381"/>
            <a:ext cx="9149082" cy="584775"/>
          </a:xfrm>
          <a:prstGeom prst="rect">
            <a:avLst/>
          </a:prstGeom>
          <a:noFill/>
        </p:spPr>
        <p:txBody>
          <a:bodyPr wrap="square" rtlCol="0">
            <a:spAutoFit/>
          </a:bodyPr>
          <a:lstStyle/>
          <a:p>
            <a:r>
              <a:rPr lang="en-US" sz="3200" dirty="0">
                <a:solidFill>
                  <a:schemeClr val="accent1"/>
                </a:solidFill>
                <a:latin typeface="Calibri" panose="020F0502020204030204" pitchFamily="34" charset="0"/>
                <a:cs typeface="Calibri" panose="020F0502020204030204" pitchFamily="34" charset="0"/>
              </a:rPr>
              <a:t>Feature Importance With Random Forest Classifier </a:t>
            </a:r>
            <a:endParaRPr lang="en-US" sz="2400" dirty="0">
              <a:solidFill>
                <a:schemeClr val="accent1"/>
              </a:solidFill>
              <a:latin typeface="Calibri" panose="020F0502020204030204"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B9D9D302-9CD3-0F21-6E7A-AA207D3E9DF2}"/>
              </a:ext>
            </a:extLst>
          </p:cNvPr>
          <p:cNvPicPr>
            <a:picLocks noChangeAspect="1"/>
          </p:cNvPicPr>
          <p:nvPr/>
        </p:nvPicPr>
        <p:blipFill rotWithShape="1">
          <a:blip r:embed="rId2"/>
          <a:srcRect l="12500" t="39293" r="44750" b="11952"/>
          <a:stretch/>
        </p:blipFill>
        <p:spPr>
          <a:xfrm>
            <a:off x="6832600" y="3048078"/>
            <a:ext cx="5212080" cy="3051344"/>
          </a:xfrm>
          <a:prstGeom prst="rect">
            <a:avLst/>
          </a:prstGeom>
        </p:spPr>
      </p:pic>
      <p:sp>
        <p:nvSpPr>
          <p:cNvPr id="16" name="TextBox 15">
            <a:extLst>
              <a:ext uri="{FF2B5EF4-FFF2-40B4-BE49-F238E27FC236}">
                <a16:creationId xmlns:a16="http://schemas.microsoft.com/office/drawing/2014/main" id="{5B1B6AA1-CA58-CA1F-1CB3-C3F18ABBC8F0}"/>
              </a:ext>
            </a:extLst>
          </p:cNvPr>
          <p:cNvSpPr txBox="1"/>
          <p:nvPr/>
        </p:nvSpPr>
        <p:spPr>
          <a:xfrm>
            <a:off x="548640" y="3001684"/>
            <a:ext cx="5953760"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These are the top 20 feature importance features which we can analyze with our target variable which are effecting more to our bankrupt variable</a:t>
            </a:r>
          </a:p>
        </p:txBody>
      </p:sp>
    </p:spTree>
    <p:extLst>
      <p:ext uri="{BB962C8B-B14F-4D97-AF65-F5344CB8AC3E}">
        <p14:creationId xmlns:p14="http://schemas.microsoft.com/office/powerpoint/2010/main" val="23396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F98D7E-7D57-B9F2-7B14-5228B4936411}"/>
              </a:ext>
            </a:extLst>
          </p:cNvPr>
          <p:cNvSpPr txBox="1"/>
          <p:nvPr/>
        </p:nvSpPr>
        <p:spPr>
          <a:xfrm>
            <a:off x="162560" y="91440"/>
            <a:ext cx="12029440" cy="584775"/>
          </a:xfrm>
          <a:prstGeom prst="rect">
            <a:avLst/>
          </a:prstGeom>
          <a:noFill/>
        </p:spPr>
        <p:txBody>
          <a:bodyPr wrap="square" rtlCol="0">
            <a:spAutoFit/>
          </a:bodyPr>
          <a:lstStyle/>
          <a:p>
            <a:r>
              <a:rPr lang="en-US" sz="3200" dirty="0">
                <a:solidFill>
                  <a:schemeClr val="accent1"/>
                </a:solidFill>
                <a:latin typeface="Calibri" panose="020F0502020204030204" pitchFamily="34" charset="0"/>
                <a:cs typeface="Calibri" panose="020F0502020204030204" pitchFamily="34" charset="0"/>
              </a:rPr>
              <a:t>Balancing the data using Random Oversampling Technique (SMOTE)  </a:t>
            </a:r>
          </a:p>
        </p:txBody>
      </p:sp>
      <p:sp>
        <p:nvSpPr>
          <p:cNvPr id="3" name="TextBox 2">
            <a:extLst>
              <a:ext uri="{FF2B5EF4-FFF2-40B4-BE49-F238E27FC236}">
                <a16:creationId xmlns:a16="http://schemas.microsoft.com/office/drawing/2014/main" id="{11B06963-D306-F529-29DC-9EACC6D2C8DB}"/>
              </a:ext>
            </a:extLst>
          </p:cNvPr>
          <p:cNvSpPr txBox="1"/>
          <p:nvPr/>
        </p:nvSpPr>
        <p:spPr>
          <a:xfrm>
            <a:off x="487680" y="676215"/>
            <a:ext cx="9773920" cy="1294393"/>
          </a:xfrm>
          <a:prstGeom prst="rect">
            <a:avLst/>
          </a:prstGeom>
          <a:noFill/>
        </p:spPr>
        <p:txBody>
          <a:bodyPr wrap="square" rtlCol="0">
            <a:spAutoFit/>
          </a:bodyPr>
          <a:lstStyle/>
          <a:p>
            <a:pPr>
              <a:lnSpc>
                <a:spcPct val="150000"/>
              </a:lnSpc>
            </a:pPr>
            <a:r>
              <a:rPr lang="en-US" b="0" i="0" dirty="0">
                <a:effectLst/>
                <a:latin typeface="Calibri" panose="020F0502020204030204" pitchFamily="34" charset="0"/>
                <a:cs typeface="Calibri" panose="020F0502020204030204" pitchFamily="34" charset="0"/>
              </a:rPr>
              <a:t>SMOTE is an oversampling technique which creates synthetic data in the dimension of original data by drawing points on the line connecting two points of same class. This is a very famous data augmentation technique. I performed SMOTE on </a:t>
            </a:r>
            <a:r>
              <a:rPr lang="en-US" b="1" i="0" dirty="0">
                <a:effectLst/>
                <a:latin typeface="Calibri" panose="020F0502020204030204" pitchFamily="34" charset="0"/>
                <a:cs typeface="Calibri" panose="020F0502020204030204" pitchFamily="34" charset="0"/>
              </a:rPr>
              <a:t>training </a:t>
            </a:r>
            <a:r>
              <a:rPr lang="en-US" b="0" i="0" dirty="0">
                <a:effectLst/>
                <a:latin typeface="Calibri" panose="020F0502020204030204" pitchFamily="34" charset="0"/>
                <a:cs typeface="Calibri" panose="020F0502020204030204" pitchFamily="34" charset="0"/>
              </a:rPr>
              <a:t>data</a:t>
            </a:r>
            <a:endParaRPr lang="en-US"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F19C0A1E-A849-DEF9-361C-37A26B2FE332}"/>
              </a:ext>
            </a:extLst>
          </p:cNvPr>
          <p:cNvSpPr txBox="1"/>
          <p:nvPr/>
        </p:nvSpPr>
        <p:spPr>
          <a:xfrm flipH="1">
            <a:off x="162560" y="3613363"/>
            <a:ext cx="7980681" cy="584775"/>
          </a:xfrm>
          <a:prstGeom prst="rect">
            <a:avLst/>
          </a:prstGeom>
          <a:noFill/>
        </p:spPr>
        <p:txBody>
          <a:bodyPr wrap="square" rtlCol="0">
            <a:spAutoFit/>
          </a:bodyPr>
          <a:lstStyle/>
          <a:p>
            <a:r>
              <a:rPr lang="en-US" sz="3200" dirty="0">
                <a:solidFill>
                  <a:schemeClr val="accent1"/>
                </a:solidFill>
                <a:latin typeface="Calibri" panose="020F0502020204030204" pitchFamily="34" charset="0"/>
                <a:cs typeface="Calibri" panose="020F0502020204030204" pitchFamily="34" charset="0"/>
              </a:rPr>
              <a:t>Model Training and Selection of the Model</a:t>
            </a:r>
          </a:p>
        </p:txBody>
      </p:sp>
      <p:pic>
        <p:nvPicPr>
          <p:cNvPr id="6" name="Picture 5">
            <a:extLst>
              <a:ext uri="{FF2B5EF4-FFF2-40B4-BE49-F238E27FC236}">
                <a16:creationId xmlns:a16="http://schemas.microsoft.com/office/drawing/2014/main" id="{C7C87169-2A2A-84A5-71A5-4526DF302B0B}"/>
              </a:ext>
            </a:extLst>
          </p:cNvPr>
          <p:cNvPicPr>
            <a:picLocks noChangeAspect="1"/>
          </p:cNvPicPr>
          <p:nvPr/>
        </p:nvPicPr>
        <p:blipFill rotWithShape="1">
          <a:blip r:embed="rId2"/>
          <a:srcRect l="12167" t="42126" r="60083" b="26381"/>
          <a:stretch/>
        </p:blipFill>
        <p:spPr>
          <a:xfrm>
            <a:off x="6888480" y="4382738"/>
            <a:ext cx="5303520" cy="2452679"/>
          </a:xfrm>
          <a:prstGeom prst="rect">
            <a:avLst/>
          </a:prstGeom>
        </p:spPr>
      </p:pic>
      <p:sp>
        <p:nvSpPr>
          <p:cNvPr id="8" name="TextBox 7">
            <a:extLst>
              <a:ext uri="{FF2B5EF4-FFF2-40B4-BE49-F238E27FC236}">
                <a16:creationId xmlns:a16="http://schemas.microsoft.com/office/drawing/2014/main" id="{099C3446-0072-4CBD-7254-8FDEFF8CA4F4}"/>
              </a:ext>
            </a:extLst>
          </p:cNvPr>
          <p:cNvSpPr txBox="1"/>
          <p:nvPr/>
        </p:nvSpPr>
        <p:spPr>
          <a:xfrm>
            <a:off x="162560" y="1961835"/>
            <a:ext cx="8829040" cy="584775"/>
          </a:xfrm>
          <a:prstGeom prst="rect">
            <a:avLst/>
          </a:prstGeom>
          <a:noFill/>
        </p:spPr>
        <p:txBody>
          <a:bodyPr wrap="square" rtlCol="0">
            <a:spAutoFit/>
          </a:bodyPr>
          <a:lstStyle/>
          <a:p>
            <a:r>
              <a:rPr lang="en-US" sz="3200" dirty="0">
                <a:solidFill>
                  <a:schemeClr val="accent1"/>
                </a:solidFill>
                <a:latin typeface="Calibri" panose="020F0502020204030204" pitchFamily="34" charset="0"/>
                <a:cs typeface="Calibri" panose="020F0502020204030204" pitchFamily="34" charset="0"/>
              </a:rPr>
              <a:t>Scaling The Data Using The </a:t>
            </a:r>
            <a:r>
              <a:rPr lang="en-US" sz="3200" dirty="0" err="1">
                <a:solidFill>
                  <a:schemeClr val="accent1"/>
                </a:solidFill>
                <a:latin typeface="Calibri" panose="020F0502020204030204" pitchFamily="34" charset="0"/>
                <a:cs typeface="Calibri" panose="020F0502020204030204" pitchFamily="34" charset="0"/>
              </a:rPr>
              <a:t>StandardScalar</a:t>
            </a:r>
            <a:endParaRPr lang="en-US" sz="3200" dirty="0">
              <a:solidFill>
                <a:schemeClr val="accent1"/>
              </a:solidFill>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F7CF9BD7-D3C6-B4D2-EFA9-7F8BBF1C6641}"/>
              </a:ext>
            </a:extLst>
          </p:cNvPr>
          <p:cNvSpPr txBox="1"/>
          <p:nvPr/>
        </p:nvSpPr>
        <p:spPr>
          <a:xfrm>
            <a:off x="487680" y="2555383"/>
            <a:ext cx="10718800" cy="873381"/>
          </a:xfrm>
          <a:prstGeom prst="rect">
            <a:avLst/>
          </a:prstGeom>
          <a:noFill/>
        </p:spPr>
        <p:txBody>
          <a:bodyPr wrap="square" rtlCol="0">
            <a:spAutoFit/>
          </a:bodyPr>
          <a:lstStyle/>
          <a:p>
            <a:pPr>
              <a:lnSpc>
                <a:spcPct val="150000"/>
              </a:lnSpc>
            </a:pPr>
            <a:r>
              <a:rPr lang="en-US" dirty="0"/>
              <a:t>Scaling the data using </a:t>
            </a:r>
            <a:r>
              <a:rPr lang="en-US" dirty="0" err="1"/>
              <a:t>StandardScalar</a:t>
            </a:r>
            <a:r>
              <a:rPr lang="en-US" dirty="0"/>
              <a:t> as we have some values in the range of 9*10^9,making the data with mean equal to zero and standard deviation equal to one </a:t>
            </a:r>
          </a:p>
        </p:txBody>
      </p:sp>
      <p:sp>
        <p:nvSpPr>
          <p:cNvPr id="10" name="TextBox 9">
            <a:extLst>
              <a:ext uri="{FF2B5EF4-FFF2-40B4-BE49-F238E27FC236}">
                <a16:creationId xmlns:a16="http://schemas.microsoft.com/office/drawing/2014/main" id="{DE2958A0-F746-2AF8-8FFB-979FB6AA5F65}"/>
              </a:ext>
            </a:extLst>
          </p:cNvPr>
          <p:cNvSpPr txBox="1"/>
          <p:nvPr/>
        </p:nvSpPr>
        <p:spPr>
          <a:xfrm>
            <a:off x="487680" y="4343975"/>
            <a:ext cx="6116320" cy="646331"/>
          </a:xfrm>
          <a:prstGeom prst="rect">
            <a:avLst/>
          </a:prstGeom>
          <a:noFill/>
        </p:spPr>
        <p:txBody>
          <a:bodyPr wrap="square" rtlCol="0">
            <a:spAutoFit/>
          </a:bodyPr>
          <a:lstStyle/>
          <a:p>
            <a:r>
              <a:rPr lang="en-US" dirty="0"/>
              <a:t>As we can observe from the table </a:t>
            </a:r>
            <a:r>
              <a:rPr lang="en-US" dirty="0" err="1"/>
              <a:t>xgboost</a:t>
            </a:r>
            <a:r>
              <a:rPr lang="en-US" dirty="0"/>
              <a:t> model is giving the </a:t>
            </a:r>
            <a:r>
              <a:rPr lang="en-US" dirty="0" err="1"/>
              <a:t>best_score</a:t>
            </a:r>
            <a:r>
              <a:rPr lang="en-US" dirty="0"/>
              <a:t> with </a:t>
            </a:r>
            <a:r>
              <a:rPr lang="en-US" dirty="0" err="1"/>
              <a:t>max_depth</a:t>
            </a:r>
            <a:r>
              <a:rPr lang="en-US" dirty="0"/>
              <a:t> equal to 6</a:t>
            </a:r>
          </a:p>
        </p:txBody>
      </p:sp>
    </p:spTree>
    <p:extLst>
      <p:ext uri="{BB962C8B-B14F-4D97-AF65-F5344CB8AC3E}">
        <p14:creationId xmlns:p14="http://schemas.microsoft.com/office/powerpoint/2010/main" val="176111236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Gallery">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docProps/app.xml><?xml version="1.0" encoding="utf-8"?>
<Properties xmlns="http://schemas.openxmlformats.org/officeDocument/2006/extended-properties" xmlns:vt="http://schemas.openxmlformats.org/officeDocument/2006/docPropsVTypes">
  <Template>TM10001114[[fn=Gallery]]</Template>
  <TotalTime>585</TotalTime>
  <Words>707</Words>
  <Application>Microsoft Office PowerPoint</Application>
  <PresentationFormat>Widescreen</PresentationFormat>
  <Paragraphs>46</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Rockwell</vt:lpstr>
      <vt:lpstr>Gallery</vt:lpstr>
      <vt:lpstr>Bankruptcy prediction</vt:lpstr>
      <vt:lpstr>Problem explanation</vt:lpstr>
      <vt:lpstr>Goal of the project</vt:lpstr>
      <vt:lpstr>Understanding the data</vt:lpstr>
      <vt:lpstr>PowerPoint Presentation</vt:lpstr>
      <vt:lpstr>PowerPoint Presentation</vt:lpstr>
      <vt:lpstr>PowerPoint Presentation</vt:lpstr>
      <vt:lpstr>PowerPoint Presentation</vt:lpstr>
      <vt:lpstr>PowerPoint Presentation</vt:lpstr>
      <vt:lpstr>PowerPoint Presentation</vt:lpstr>
      <vt:lpstr>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 Bank prediction</dc:title>
  <dc:creator>Maitreyi Ganachari</dc:creator>
  <cp:lastModifiedBy>Windows User</cp:lastModifiedBy>
  <cp:revision>19</cp:revision>
  <dcterms:created xsi:type="dcterms:W3CDTF">2023-04-21T10:34:44Z</dcterms:created>
  <dcterms:modified xsi:type="dcterms:W3CDTF">2023-04-27T17:07:42Z</dcterms:modified>
</cp:coreProperties>
</file>

<file path=docProps/thumbnail.jpeg>
</file>